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9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10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11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2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13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  <p:sldMasterId id="2147483685" r:id="rId8"/>
    <p:sldMasterId id="2147483692" r:id="rId9"/>
    <p:sldMasterId id="2147483759" r:id="rId10"/>
    <p:sldMasterId id="2147483771" r:id="rId11"/>
    <p:sldMasterId id="2147483783" r:id="rId12"/>
    <p:sldMasterId id="2147483798" r:id="rId13"/>
    <p:sldMasterId id="2147483805" r:id="rId14"/>
    <p:sldMasterId id="2147483813" r:id="rId15"/>
    <p:sldMasterId id="2147483829" r:id="rId16"/>
    <p:sldMasterId id="2147483844" r:id="rId17"/>
    <p:sldMasterId id="2147483861" r:id="rId18"/>
    <p:sldMasterId id="2147483876" r:id="rId19"/>
    <p:sldMasterId id="2147483883" r:id="rId20"/>
  </p:sldMasterIdLst>
  <p:notesMasterIdLst>
    <p:notesMasterId r:id="rId57"/>
  </p:notesMasterIdLst>
  <p:handoutMasterIdLst>
    <p:handoutMasterId r:id="rId58"/>
  </p:handoutMasterIdLst>
  <p:sldIdLst>
    <p:sldId id="258" r:id="rId21"/>
    <p:sldId id="1491" r:id="rId22"/>
    <p:sldId id="1492" r:id="rId23"/>
    <p:sldId id="1482" r:id="rId24"/>
    <p:sldId id="1493" r:id="rId25"/>
    <p:sldId id="1494" r:id="rId26"/>
    <p:sldId id="1503" r:id="rId27"/>
    <p:sldId id="1502" r:id="rId28"/>
    <p:sldId id="1501" r:id="rId29"/>
    <p:sldId id="1500" r:id="rId30"/>
    <p:sldId id="1499" r:id="rId31"/>
    <p:sldId id="1498" r:id="rId32"/>
    <p:sldId id="1497" r:id="rId33"/>
    <p:sldId id="1496" r:id="rId34"/>
    <p:sldId id="1495" r:id="rId35"/>
    <p:sldId id="1510" r:id="rId36"/>
    <p:sldId id="1509" r:id="rId37"/>
    <p:sldId id="1508" r:id="rId38"/>
    <p:sldId id="1507" r:id="rId39"/>
    <p:sldId id="1506" r:id="rId40"/>
    <p:sldId id="1505" r:id="rId41"/>
    <p:sldId id="1519" r:id="rId42"/>
    <p:sldId id="1504" r:id="rId43"/>
    <p:sldId id="1518" r:id="rId44"/>
    <p:sldId id="1517" r:id="rId45"/>
    <p:sldId id="1516" r:id="rId46"/>
    <p:sldId id="1515" r:id="rId47"/>
    <p:sldId id="1514" r:id="rId48"/>
    <p:sldId id="1523" r:id="rId49"/>
    <p:sldId id="1522" r:id="rId50"/>
    <p:sldId id="1521" r:id="rId51"/>
    <p:sldId id="1520" r:id="rId52"/>
    <p:sldId id="1513" r:id="rId53"/>
    <p:sldId id="1512" r:id="rId54"/>
    <p:sldId id="1511" r:id="rId55"/>
    <p:sldId id="1438" r:id="rId5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RO" id="{4029291E-2232-4EC9-89BA-0F38C1A79037}">
          <p14:sldIdLst>
            <p14:sldId id="258"/>
          </p14:sldIdLst>
        </p14:section>
        <p14:section name="Start" id="{CDFF32B9-0823-46E6-B363-569F461AD837}">
          <p14:sldIdLst>
            <p14:sldId id="1491"/>
            <p14:sldId id="1492"/>
            <p14:sldId id="1482"/>
            <p14:sldId id="1493"/>
            <p14:sldId id="1494"/>
            <p14:sldId id="1503"/>
            <p14:sldId id="1502"/>
            <p14:sldId id="1501"/>
            <p14:sldId id="1500"/>
            <p14:sldId id="1499"/>
            <p14:sldId id="1498"/>
            <p14:sldId id="1497"/>
            <p14:sldId id="1496"/>
            <p14:sldId id="1495"/>
            <p14:sldId id="1510"/>
            <p14:sldId id="1509"/>
            <p14:sldId id="1508"/>
            <p14:sldId id="1507"/>
            <p14:sldId id="1506"/>
            <p14:sldId id="1505"/>
            <p14:sldId id="1519"/>
            <p14:sldId id="1504"/>
            <p14:sldId id="1518"/>
            <p14:sldId id="1517"/>
            <p14:sldId id="1516"/>
            <p14:sldId id="1515"/>
            <p14:sldId id="1514"/>
            <p14:sldId id="1523"/>
            <p14:sldId id="1522"/>
            <p14:sldId id="1521"/>
            <p14:sldId id="1520"/>
            <p14:sldId id="1513"/>
            <p14:sldId id="1512"/>
            <p14:sldId id="1511"/>
          </p14:sldIdLst>
        </p14:section>
        <p14:section name="End" id="{6908270F-8A07-4B5F-AD47-EDB2843C1305}">
          <p14:sldIdLst>
            <p14:sldId id="143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vani.Reza" initials="J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3D69B"/>
    <a:srgbClr val="8EB4E3"/>
    <a:srgbClr val="EBF6F9"/>
    <a:srgbClr val="BFE2EB"/>
    <a:srgbClr val="C3D59B"/>
    <a:srgbClr val="EBF1DE"/>
    <a:srgbClr val="E8F4F8"/>
    <a:srgbClr val="F7B49F"/>
    <a:srgbClr val="EF6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26" autoAdjust="0"/>
    <p:restoredTop sz="93800" autoAdjust="0"/>
  </p:normalViewPr>
  <p:slideViewPr>
    <p:cSldViewPr>
      <p:cViewPr varScale="1">
        <p:scale>
          <a:sx n="143" d="100"/>
          <a:sy n="143" d="100"/>
        </p:scale>
        <p:origin x="870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53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5782"/>
    </p:cViewPr>
  </p:sorterViewPr>
  <p:notesViewPr>
    <p:cSldViewPr>
      <p:cViewPr varScale="1">
        <p:scale>
          <a:sx n="51" d="100"/>
          <a:sy n="51" d="100"/>
        </p:scale>
        <p:origin x="271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7.xml"/><Relationship Id="rId18" Type="http://schemas.openxmlformats.org/officeDocument/2006/relationships/slideMaster" Target="slideMasters/slideMaster12.xml"/><Relationship Id="rId26" Type="http://schemas.openxmlformats.org/officeDocument/2006/relationships/slide" Target="slides/slide6.xml"/><Relationship Id="rId39" Type="http://schemas.openxmlformats.org/officeDocument/2006/relationships/slide" Target="slides/slide19.xml"/><Relationship Id="rId21" Type="http://schemas.openxmlformats.org/officeDocument/2006/relationships/slide" Target="slides/slide1.xml"/><Relationship Id="rId34" Type="http://schemas.openxmlformats.org/officeDocument/2006/relationships/slide" Target="slides/slide14.xml"/><Relationship Id="rId42" Type="http://schemas.openxmlformats.org/officeDocument/2006/relationships/slide" Target="slides/slide22.xml"/><Relationship Id="rId47" Type="http://schemas.openxmlformats.org/officeDocument/2006/relationships/slide" Target="slides/slide27.xml"/><Relationship Id="rId50" Type="http://schemas.openxmlformats.org/officeDocument/2006/relationships/slide" Target="slides/slide30.xml"/><Relationship Id="rId55" Type="http://schemas.openxmlformats.org/officeDocument/2006/relationships/slide" Target="slides/slide35.xml"/><Relationship Id="rId63" Type="http://schemas.openxmlformats.org/officeDocument/2006/relationships/tableStyles" Target="tableStyles.xml"/><Relationship Id="rId7" Type="http://schemas.openxmlformats.org/officeDocument/2006/relationships/slideMaster" Target="slideMasters/slideMaster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0.xml"/><Relationship Id="rId20" Type="http://schemas.openxmlformats.org/officeDocument/2006/relationships/slideMaster" Target="slideMasters/slideMaster14.xml"/><Relationship Id="rId29" Type="http://schemas.openxmlformats.org/officeDocument/2006/relationships/slide" Target="slides/slide9.xml"/><Relationship Id="rId41" Type="http://schemas.openxmlformats.org/officeDocument/2006/relationships/slide" Target="slides/slide21.xml"/><Relationship Id="rId54" Type="http://schemas.openxmlformats.org/officeDocument/2006/relationships/slide" Target="slides/slide34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5.xml"/><Relationship Id="rId24" Type="http://schemas.openxmlformats.org/officeDocument/2006/relationships/slide" Target="slides/slide4.xml"/><Relationship Id="rId32" Type="http://schemas.openxmlformats.org/officeDocument/2006/relationships/slide" Target="slides/slide12.xml"/><Relationship Id="rId37" Type="http://schemas.openxmlformats.org/officeDocument/2006/relationships/slide" Target="slides/slide17.xml"/><Relationship Id="rId40" Type="http://schemas.openxmlformats.org/officeDocument/2006/relationships/slide" Target="slides/slide20.xml"/><Relationship Id="rId45" Type="http://schemas.openxmlformats.org/officeDocument/2006/relationships/slide" Target="slides/slide25.xml"/><Relationship Id="rId53" Type="http://schemas.openxmlformats.org/officeDocument/2006/relationships/slide" Target="slides/slide33.xml"/><Relationship Id="rId58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9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36" Type="http://schemas.openxmlformats.org/officeDocument/2006/relationships/slide" Target="slides/slide16.xml"/><Relationship Id="rId49" Type="http://schemas.openxmlformats.org/officeDocument/2006/relationships/slide" Target="slides/slide29.xml"/><Relationship Id="rId57" Type="http://schemas.openxmlformats.org/officeDocument/2006/relationships/notesMaster" Target="notesMasters/notesMaster1.xml"/><Relationship Id="rId61" Type="http://schemas.openxmlformats.org/officeDocument/2006/relationships/viewProps" Target="viewProps.xml"/><Relationship Id="rId10" Type="http://schemas.openxmlformats.org/officeDocument/2006/relationships/slideMaster" Target="slideMasters/slideMaster4.xml"/><Relationship Id="rId19" Type="http://schemas.openxmlformats.org/officeDocument/2006/relationships/slideMaster" Target="slideMasters/slideMaster13.xml"/><Relationship Id="rId31" Type="http://schemas.openxmlformats.org/officeDocument/2006/relationships/slide" Target="slides/slide11.xml"/><Relationship Id="rId44" Type="http://schemas.openxmlformats.org/officeDocument/2006/relationships/slide" Target="slides/slide24.xml"/><Relationship Id="rId52" Type="http://schemas.openxmlformats.org/officeDocument/2006/relationships/slide" Target="slides/slide32.xml"/><Relationship Id="rId6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Master" Target="slideMasters/slideMaster8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slide" Target="slides/slide15.xml"/><Relationship Id="rId43" Type="http://schemas.openxmlformats.org/officeDocument/2006/relationships/slide" Target="slides/slide23.xml"/><Relationship Id="rId48" Type="http://schemas.openxmlformats.org/officeDocument/2006/relationships/slide" Target="slides/slide28.xml"/><Relationship Id="rId56" Type="http://schemas.openxmlformats.org/officeDocument/2006/relationships/slide" Target="slides/slide36.xml"/><Relationship Id="rId8" Type="http://schemas.openxmlformats.org/officeDocument/2006/relationships/slideMaster" Target="slideMasters/slideMaster2.xml"/><Relationship Id="rId51" Type="http://schemas.openxmlformats.org/officeDocument/2006/relationships/slide" Target="slides/slide31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6.xml"/><Relationship Id="rId17" Type="http://schemas.openxmlformats.org/officeDocument/2006/relationships/slideMaster" Target="slideMasters/slideMaster11.xml"/><Relationship Id="rId25" Type="http://schemas.openxmlformats.org/officeDocument/2006/relationships/slide" Target="slides/slide5.xml"/><Relationship Id="rId33" Type="http://schemas.openxmlformats.org/officeDocument/2006/relationships/slide" Target="slides/slide13.xml"/><Relationship Id="rId38" Type="http://schemas.openxmlformats.org/officeDocument/2006/relationships/slide" Target="slides/slide18.xml"/><Relationship Id="rId46" Type="http://schemas.openxmlformats.org/officeDocument/2006/relationships/slide" Target="slides/slide26.xml"/><Relationship Id="rId5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8EEF0-1FFC-4898-A878-23FB48953299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7F384-0832-4C7A-939C-05DAE1335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54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27E19-13D1-4BDB-9BBB-972088130075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5BD25-57D9-47BD-887F-3C7A5B4A3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98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5BD25-57D9-47BD-887F-3C7A5B4A37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36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0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200" y="2669554"/>
            <a:ext cx="5105400" cy="1426195"/>
          </a:xfrm>
        </p:spPr>
        <p:txBody>
          <a:bodyPr>
            <a:normAutofit/>
          </a:bodyPr>
          <a:lstStyle>
            <a:lvl1pPr rtl="1">
              <a:defRPr sz="3000" b="1">
                <a:cs typeface="B Mitra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8709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96330" y="4880995"/>
            <a:ext cx="1219200" cy="2583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AEC_xxxxxx_0A</a:t>
            </a:r>
            <a:endParaRPr lang="en-US" sz="1200" dirty="0" smtClean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0" y="1581150"/>
            <a:ext cx="2971800" cy="387898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514600" y="2647950"/>
            <a:ext cx="0" cy="144780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090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753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9344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876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47286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9324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068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689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3853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189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6966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08114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76200" y="4933950"/>
            <a:ext cx="2133600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96330" y="4880995"/>
            <a:ext cx="1219200" cy="2583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AEC_xxxxxx_0A</a:t>
            </a:r>
            <a:endParaRPr lang="en-US" sz="1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903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955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57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299"/>
          <a:stretch/>
        </p:blipFill>
        <p:spPr bwMode="auto">
          <a:xfrm>
            <a:off x="8267700" y="55126"/>
            <a:ext cx="800100" cy="52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7896330" y="4880995"/>
            <a:ext cx="1219200" cy="2583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AEC_xxxxxx_0A</a:t>
            </a:r>
            <a:endParaRPr lang="en-US" sz="1200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179006" y="4880995"/>
            <a:ext cx="868994" cy="2583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1000" dirty="0" smtClean="0">
                <a:solidFill>
                  <a:srgbClr val="FFFFFF"/>
                </a:solidFill>
              </a:rPr>
              <a:t>1/1/2022</a:t>
            </a:r>
            <a:endParaRPr lang="en-US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803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4093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661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39734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4292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228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74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22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9239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3840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4290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505200" y="4857750"/>
            <a:ext cx="2133600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0" t="32050" r="19322" b="33764"/>
          <a:stretch/>
        </p:blipFill>
        <p:spPr>
          <a:xfrm>
            <a:off x="3886200" y="2038350"/>
            <a:ext cx="15240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210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200" y="2669554"/>
            <a:ext cx="5105400" cy="1426195"/>
          </a:xfrm>
        </p:spPr>
        <p:txBody>
          <a:bodyPr>
            <a:normAutofit/>
          </a:bodyPr>
          <a:lstStyle>
            <a:lvl1pPr rtl="1">
              <a:defRPr sz="3000" b="1">
                <a:cs typeface="B Mitra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150010" y="2647950"/>
            <a:ext cx="0" cy="1447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57095" y="48709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05" t="34235" r="20717" b="34654"/>
          <a:stretch/>
        </p:blipFill>
        <p:spPr>
          <a:xfrm>
            <a:off x="609599" y="2571749"/>
            <a:ext cx="2209801" cy="160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57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7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2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480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8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7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2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479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8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7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2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44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1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1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7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2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88633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1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7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7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2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19409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2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7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2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76514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2895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36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03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37352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6432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90975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>
              <a:defRPr sz="2400"/>
            </a:lvl1pPr>
          </a:lstStyle>
          <a:p>
            <a:r>
              <a:rPr lang="fa-IR" dirty="0"/>
              <a:t>عنوان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a-IR" dirty="0"/>
              <a:t>زير عنوان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8092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fa-IR" sz="1400" b="1" dirty="0">
                <a:effectLst/>
                <a:latin typeface="Century Gothic"/>
                <a:ea typeface="Calibri"/>
                <a:cs typeface="B Mitra"/>
              </a:rPr>
              <a:t>عنوان:</a:t>
            </a:r>
            <a:r>
              <a:rPr lang="fa-IR" sz="1400" b="1" dirty="0">
                <a:effectLst/>
                <a:ea typeface="Calibri"/>
                <a:cs typeface="Century Gothic"/>
              </a:rPr>
              <a:t> </a:t>
            </a:r>
            <a:r>
              <a:rPr lang="fa-IR" sz="1400" b="1" dirty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b="1" dirty="0">
                <a:effectLst/>
                <a:latin typeface="Century Gothic"/>
                <a:ea typeface="Calibri"/>
                <a:cs typeface="B Mitra"/>
              </a:rPr>
              <a:t>B Mitra-14-Bold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 rtl="1">
              <a:buNone/>
              <a:defRPr lang="en-US" sz="1000">
                <a:effectLst/>
              </a:defRPr>
            </a:lvl1pPr>
            <a:lvl2pPr marL="0" indent="0">
              <a:buNone/>
              <a:defRPr/>
            </a:lvl2pPr>
          </a:lstStyle>
          <a:p>
            <a:pPr rtl="1"/>
            <a:r>
              <a:rPr lang="fa-IR" sz="1400" dirty="0">
                <a:effectLst/>
                <a:latin typeface="Century Gothic"/>
                <a:ea typeface="Calibri"/>
                <a:cs typeface="B Mitra"/>
              </a:rPr>
              <a:t>متن:</a:t>
            </a:r>
            <a:r>
              <a:rPr lang="fa-IR" sz="1400" dirty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400" dirty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dirty="0">
                <a:effectLst/>
                <a:latin typeface="Century Gothic"/>
                <a:ea typeface="Calibri"/>
                <a:cs typeface="B Mitra"/>
              </a:rPr>
              <a:t>B Mitra-14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fa-IR" sz="1200" b="1" dirty="0">
                <a:effectLst/>
                <a:latin typeface="Century Gothic"/>
                <a:ea typeface="Calibri"/>
                <a:cs typeface="B Mitra"/>
              </a:rPr>
              <a:t>زير عنوان:</a:t>
            </a:r>
            <a:r>
              <a:rPr lang="fa-IR" sz="1200" b="1" dirty="0">
                <a:effectLst/>
                <a:ea typeface="Calibri"/>
                <a:cs typeface="Century Gothic"/>
              </a:rPr>
              <a:t> </a:t>
            </a:r>
            <a:r>
              <a:rPr lang="fa-IR" sz="1200" b="1" dirty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200" b="1" dirty="0">
                <a:effectLst/>
                <a:latin typeface="Century Gothic"/>
                <a:ea typeface="Calibri"/>
                <a:cs typeface="B Mitra"/>
              </a:rPr>
              <a:t>B Mitra-12-Bold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81000" y="742950"/>
            <a:ext cx="8412480" cy="304800"/>
          </a:xfrm>
        </p:spPr>
        <p:txBody>
          <a:bodyPr anchor="ctr"/>
          <a:lstStyle>
            <a:lvl1pPr marL="0" indent="0" rtl="1">
              <a:buNone/>
              <a:defRPr lang="en-US" sz="1050" dirty="0">
                <a:effectLst/>
                <a:ea typeface="Calibri"/>
                <a:cs typeface="B Mitra" panose="00000400000000000000" pitchFamily="2" charset="-78"/>
              </a:defRPr>
            </a:lvl1pPr>
          </a:lstStyle>
          <a:p>
            <a:pPr rtl="1"/>
            <a:r>
              <a:rPr lang="fa-IR" sz="1600" b="1" dirty="0">
                <a:effectLst/>
                <a:latin typeface="Century Gothic"/>
                <a:ea typeface="Calibri"/>
                <a:cs typeface="B Mitra"/>
              </a:rPr>
              <a:t>تيتر:</a:t>
            </a:r>
            <a:r>
              <a:rPr lang="fa-IR" sz="1600" b="1" dirty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600" b="1" dirty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600" b="1" dirty="0">
                <a:effectLst/>
                <a:latin typeface="Century Gothic"/>
                <a:ea typeface="Calibri"/>
                <a:cs typeface="B Mitra"/>
              </a:rPr>
              <a:t>B Mitra-16-Bold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4474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/>
          <a:p>
            <a:r>
              <a:rPr lang="fa-IR" dirty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/>
            </a:lvl2pPr>
          </a:lstStyle>
          <a:p>
            <a:pPr lvl="1"/>
            <a:r>
              <a:rPr lang="fa-IR" dirty="0"/>
              <a:t>متن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/>
              <a:t>زير عنوان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52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6762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/>
          <a:p>
            <a:r>
              <a:rPr lang="fa-IR" dirty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a-IR" dirty="0"/>
              <a:t>متن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a-IR" dirty="0"/>
              <a:t>متن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/>
              <a:t>زير عنوان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306629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fa-IR" dirty="0"/>
              <a:t>عنوان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dirty="0"/>
              <a:t>تيتر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a-IR" dirty="0"/>
              <a:t>متن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dirty="0"/>
              <a:t>تيتر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a-IR" dirty="0"/>
              <a:t>متن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/>
              <a:t>زير عنوان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2613219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/>
          <a:p>
            <a:r>
              <a:rPr lang="fa-IR" dirty="0"/>
              <a:t>عنوان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/>
              <a:t>زير عنوان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Group, All rights reserved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5400000">
            <a:off x="2590800" y="-1390650"/>
            <a:ext cx="3886200" cy="830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a-IR" dirty="0"/>
              <a:t>متن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03549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3685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55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85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7149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5497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175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505200" y="4857750"/>
            <a:ext cx="2133600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3562350" y="2038350"/>
            <a:ext cx="2019300" cy="155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34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8249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200" y="2669554"/>
            <a:ext cx="5105400" cy="1426195"/>
          </a:xfrm>
        </p:spPr>
        <p:txBody>
          <a:bodyPr>
            <a:normAutofit/>
          </a:bodyPr>
          <a:lstStyle>
            <a:lvl1pPr rtl="1">
              <a:defRPr sz="3000" b="1">
                <a:cs typeface="B Mitra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150010" y="2647950"/>
            <a:ext cx="0" cy="1447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57095" y="48709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8153400" y="4857750"/>
            <a:ext cx="838200" cy="215444"/>
          </a:xfrm>
        </p:spPr>
        <p:txBody>
          <a:bodyPr>
            <a:noAutofit/>
          </a:bodyPr>
          <a:lstStyle>
            <a:lvl1pPr marL="0" indent="0" algn="ctr">
              <a:buNone/>
              <a:defRPr sz="12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1219200" y="2800350"/>
            <a:ext cx="1455106" cy="111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549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6155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422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06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9713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7593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9035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fa-IR" sz="1400" b="1" dirty="0" smtClean="0">
                <a:effectLst/>
                <a:latin typeface="Century Gothic"/>
                <a:ea typeface="Calibri"/>
                <a:cs typeface="B Mitra"/>
              </a:rPr>
              <a:t>عنوان:</a:t>
            </a:r>
            <a:r>
              <a:rPr lang="fa-IR" sz="1400" b="1" dirty="0" smtClean="0">
                <a:effectLst/>
                <a:ea typeface="Calibri"/>
                <a:cs typeface="Century Gothic"/>
              </a:rPr>
              <a:t> </a:t>
            </a:r>
            <a:r>
              <a:rPr lang="fa-IR" sz="14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b="1" dirty="0" smtClean="0">
                <a:effectLst/>
                <a:latin typeface="Century Gothic"/>
                <a:ea typeface="Calibri"/>
                <a:cs typeface="B Mitra"/>
              </a:rPr>
              <a:t>B Mitra-14-Bold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 rtl="1">
              <a:buNone/>
              <a:defRPr lang="en-US" sz="1000">
                <a:effectLst/>
              </a:defRPr>
            </a:lvl1pPr>
            <a:lvl2pPr marL="0" indent="0">
              <a:buNone/>
              <a:defRPr/>
            </a:lvl2pPr>
          </a:lstStyle>
          <a:p>
            <a:pPr rtl="1"/>
            <a:r>
              <a:rPr lang="fa-IR" sz="1400" dirty="0" smtClean="0">
                <a:effectLst/>
                <a:latin typeface="Century Gothic"/>
                <a:ea typeface="Calibri"/>
                <a:cs typeface="B Mitra"/>
              </a:rPr>
              <a:t>متن:</a:t>
            </a:r>
            <a:r>
              <a:rPr lang="fa-IR" sz="1400" dirty="0" smtClean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400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dirty="0" smtClean="0">
                <a:effectLst/>
                <a:latin typeface="Century Gothic"/>
                <a:ea typeface="Calibri"/>
                <a:cs typeface="B Mitra"/>
              </a:rPr>
              <a:t>B Mitra-14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Mitra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fa-IR" sz="1200" b="1" dirty="0" smtClean="0">
                <a:effectLst/>
                <a:latin typeface="Century Gothic"/>
                <a:ea typeface="Calibri"/>
                <a:cs typeface="B Mitra"/>
              </a:rPr>
              <a:t>زير عنوان:</a:t>
            </a:r>
            <a:r>
              <a:rPr lang="fa-IR" sz="1200" b="1" dirty="0" smtClean="0">
                <a:effectLst/>
                <a:ea typeface="Calibri"/>
                <a:cs typeface="Century Gothic"/>
              </a:rPr>
              <a:t> </a:t>
            </a:r>
            <a:r>
              <a:rPr lang="fa-IR" sz="12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200" b="1" dirty="0" smtClean="0">
                <a:effectLst/>
                <a:latin typeface="Century Gothic"/>
                <a:ea typeface="Calibri"/>
                <a:cs typeface="B Mitra"/>
              </a:rPr>
              <a:t>B Mitra-12-Bold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81000" y="742950"/>
            <a:ext cx="8412480" cy="304800"/>
          </a:xfrm>
        </p:spPr>
        <p:txBody>
          <a:bodyPr anchor="ctr"/>
          <a:lstStyle>
            <a:lvl1pPr marL="0" indent="0" rtl="1">
              <a:buNone/>
              <a:defRPr lang="en-US" sz="1050" dirty="0">
                <a:effectLst/>
                <a:ea typeface="Calibri"/>
                <a:cs typeface="B Mitra" panose="00000400000000000000" pitchFamily="2" charset="-78"/>
              </a:defRPr>
            </a:lvl1pPr>
          </a:lstStyle>
          <a:p>
            <a:pPr rtl="1"/>
            <a:r>
              <a:rPr lang="fa-IR" sz="1600" b="1" dirty="0" smtClean="0">
                <a:effectLst/>
                <a:latin typeface="Century Gothic"/>
                <a:ea typeface="Calibri"/>
                <a:cs typeface="B Mitra"/>
              </a:rPr>
              <a:t>تيتر:</a:t>
            </a:r>
            <a:r>
              <a:rPr lang="fa-IR" sz="1600" b="1" dirty="0" smtClean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6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600" b="1" dirty="0" smtClean="0">
                <a:effectLst/>
                <a:latin typeface="Century Gothic"/>
                <a:ea typeface="Calibri"/>
                <a:cs typeface="B Mitra"/>
              </a:rPr>
              <a:t>B Mitra-16-Bold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3469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505200" y="4857750"/>
            <a:ext cx="2133600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59976" y="2647950"/>
            <a:ext cx="2024047" cy="155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88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5200" y="2669554"/>
            <a:ext cx="5105400" cy="1426195"/>
          </a:xfrm>
        </p:spPr>
        <p:txBody>
          <a:bodyPr>
            <a:normAutofit/>
          </a:bodyPr>
          <a:lstStyle>
            <a:lvl1pPr rtl="1">
              <a:defRPr sz="3000" b="1">
                <a:cs typeface="B Mitra" panose="00000400000000000000" pitchFamily="2" charset="-78"/>
              </a:defRPr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150010" y="2647950"/>
            <a:ext cx="0" cy="1447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57095" y="48709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8153400" y="4857750"/>
            <a:ext cx="838200" cy="215444"/>
          </a:xfrm>
        </p:spPr>
        <p:txBody>
          <a:bodyPr>
            <a:noAutofit/>
          </a:bodyPr>
          <a:lstStyle>
            <a:lvl1pPr marL="0" indent="0" algn="ctr">
              <a:buNone/>
              <a:defRPr sz="12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17282" y="2669554"/>
            <a:ext cx="1710324" cy="1313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078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0441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19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10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9860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148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642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40353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>
              <a:defRPr sz="2400"/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a-IR" dirty="0" smtClean="0"/>
              <a:t>زير عنوان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24359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fa-IR" sz="1400" b="1" dirty="0" smtClean="0">
                <a:effectLst/>
                <a:latin typeface="Century Gothic"/>
                <a:ea typeface="Calibri"/>
                <a:cs typeface="B Mitra"/>
              </a:rPr>
              <a:t>عنوان:</a:t>
            </a:r>
            <a:r>
              <a:rPr lang="fa-IR" sz="1400" b="1" dirty="0" smtClean="0">
                <a:effectLst/>
                <a:ea typeface="Calibri"/>
                <a:cs typeface="Century Gothic"/>
              </a:rPr>
              <a:t> </a:t>
            </a:r>
            <a:r>
              <a:rPr lang="fa-IR" sz="14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b="1" dirty="0" smtClean="0">
                <a:effectLst/>
                <a:latin typeface="Century Gothic"/>
                <a:ea typeface="Calibri"/>
                <a:cs typeface="B Mitra"/>
              </a:rPr>
              <a:t>B Mitra-14-Bold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 rtl="1">
              <a:buNone/>
              <a:defRPr lang="en-US" sz="1000">
                <a:effectLst/>
              </a:defRPr>
            </a:lvl1pPr>
            <a:lvl2pPr marL="0" indent="0">
              <a:buNone/>
              <a:defRPr/>
            </a:lvl2pPr>
          </a:lstStyle>
          <a:p>
            <a:pPr rtl="1"/>
            <a:r>
              <a:rPr lang="fa-IR" sz="1400" dirty="0" smtClean="0">
                <a:effectLst/>
                <a:latin typeface="Century Gothic"/>
                <a:ea typeface="Calibri"/>
                <a:cs typeface="B Mitra"/>
              </a:rPr>
              <a:t>متن:</a:t>
            </a:r>
            <a:r>
              <a:rPr lang="fa-IR" sz="1400" dirty="0" smtClean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400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dirty="0" smtClean="0">
                <a:effectLst/>
                <a:latin typeface="Century Gothic"/>
                <a:ea typeface="Calibri"/>
                <a:cs typeface="B Mitra"/>
              </a:rPr>
              <a:t>B Mitra-14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fa-IR" sz="1200" b="1" dirty="0" smtClean="0">
                <a:effectLst/>
                <a:latin typeface="Century Gothic"/>
                <a:ea typeface="Calibri"/>
                <a:cs typeface="B Mitra"/>
              </a:rPr>
              <a:t>زير عنوان:</a:t>
            </a:r>
            <a:r>
              <a:rPr lang="fa-IR" sz="1200" b="1" dirty="0" smtClean="0">
                <a:effectLst/>
                <a:ea typeface="Calibri"/>
                <a:cs typeface="Century Gothic"/>
              </a:rPr>
              <a:t> </a:t>
            </a:r>
            <a:r>
              <a:rPr lang="fa-IR" sz="12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200" b="1" dirty="0" smtClean="0">
                <a:effectLst/>
                <a:latin typeface="Century Gothic"/>
                <a:ea typeface="Calibri"/>
                <a:cs typeface="B Mitra"/>
              </a:rPr>
              <a:t>B Mitra-12-Bold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81000" y="742950"/>
            <a:ext cx="8412480" cy="304800"/>
          </a:xfrm>
        </p:spPr>
        <p:txBody>
          <a:bodyPr anchor="ctr"/>
          <a:lstStyle>
            <a:lvl1pPr marL="0" indent="0" rtl="1">
              <a:buNone/>
              <a:defRPr lang="en-US" sz="1050" dirty="0">
                <a:effectLst/>
                <a:ea typeface="Calibri"/>
                <a:cs typeface="B Mitra" panose="00000400000000000000" pitchFamily="2" charset="-78"/>
              </a:defRPr>
            </a:lvl1pPr>
          </a:lstStyle>
          <a:p>
            <a:pPr rtl="1"/>
            <a:r>
              <a:rPr lang="fa-IR" sz="1600" b="1" dirty="0" smtClean="0">
                <a:effectLst/>
                <a:latin typeface="Century Gothic"/>
                <a:ea typeface="Calibri"/>
                <a:cs typeface="B Mitra"/>
              </a:rPr>
              <a:t>تيتر:</a:t>
            </a:r>
            <a:r>
              <a:rPr lang="fa-IR" sz="1600" b="1" dirty="0" smtClean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6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600" b="1" dirty="0" smtClean="0">
                <a:effectLst/>
                <a:latin typeface="Century Gothic"/>
                <a:ea typeface="Calibri"/>
                <a:cs typeface="B Mitra"/>
              </a:rPr>
              <a:t>B Mitra-16-Bold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5178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/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/>
            </a:lvl2pPr>
          </a:lstStyle>
          <a:p>
            <a:pPr lvl="1"/>
            <a:r>
              <a:rPr lang="fa-IR" dirty="0" smtClean="0"/>
              <a:t>متن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 smtClean="0"/>
              <a:t>زير عنوان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75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/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a-IR" dirty="0" smtClean="0"/>
              <a:t>متن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a-IR" dirty="0" smtClean="0"/>
              <a:t>متن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 smtClean="0"/>
              <a:t>زير عنوان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2207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3500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dirty="0" smtClean="0"/>
              <a:t>تيتر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a-IR" dirty="0" smtClean="0"/>
              <a:t>متن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dirty="0" smtClean="0"/>
              <a:t>تيتر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a-IR" dirty="0" smtClean="0"/>
              <a:t>متن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 smtClean="0"/>
              <a:t>زير عنوان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8378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/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 smtClean="0"/>
              <a:t>زير عنوان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5400000">
            <a:off x="2590800" y="-1390650"/>
            <a:ext cx="3886200" cy="830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a-IR" dirty="0" smtClean="0"/>
              <a:t>متن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1957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0" y="1123950"/>
            <a:ext cx="8305800" cy="1295400"/>
          </a:xfrm>
        </p:spPr>
        <p:txBody>
          <a:bodyPr anchor="ctr"/>
          <a:lstStyle>
            <a:lvl1pPr algn="ctr" rtl="0">
              <a:defRPr lang="en-US" sz="18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876550"/>
            <a:ext cx="6400800" cy="13144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1200" b="1" dirty="0" smtClean="0">
                <a:latin typeface="Century Gothic" panose="020B0502020202020204" pitchFamily="34" charset="0"/>
                <a:cs typeface="Traffic" panose="00000500000000000000" pitchFamily="2" charset="-78"/>
              </a:rPr>
              <a:t>Section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5407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238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819150"/>
            <a:ext cx="8412480" cy="3962399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31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819150"/>
            <a:ext cx="4038600" cy="3809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819150"/>
            <a:ext cx="4038600" cy="3775075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67461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19150"/>
            <a:ext cx="4040188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276350"/>
            <a:ext cx="4040188" cy="3428999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819150"/>
            <a:ext cx="4041775" cy="3048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276350"/>
            <a:ext cx="4041775" cy="3429000"/>
          </a:xfrm>
        </p:spPr>
        <p:txBody>
          <a:bodyPr>
            <a:normAutofit/>
          </a:bodyPr>
          <a:lstStyle>
            <a:lvl1pPr marL="0" indent="0">
              <a:buNone/>
              <a:defRPr lang="en-US" sz="1400" smtClean="0">
                <a:effectLst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21986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6"/>
            <a:ext cx="7772400" cy="228600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 rot="16200000">
            <a:off x="2590800" y="-1390650"/>
            <a:ext cx="3886200" cy="8305800"/>
          </a:xfrm>
        </p:spPr>
        <p:txBody>
          <a:bodyPr>
            <a:normAutofit/>
          </a:bodyPr>
          <a:lstStyle>
            <a:lvl1pPr marL="0" indent="0">
              <a:buNone/>
              <a:defRPr lang="en-US" sz="1400" b="0" smtClean="0">
                <a:effectLst/>
              </a:defRPr>
            </a:lvl1pPr>
          </a:lstStyle>
          <a:p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52515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fa-IR" sz="1400" b="1" dirty="0" smtClean="0">
                <a:effectLst/>
                <a:latin typeface="Century Gothic"/>
                <a:ea typeface="Calibri"/>
                <a:cs typeface="B Mitra"/>
              </a:rPr>
              <a:t>عنوان:</a:t>
            </a:r>
            <a:r>
              <a:rPr lang="fa-IR" sz="1400" b="1" dirty="0" smtClean="0">
                <a:effectLst/>
                <a:ea typeface="Calibri"/>
                <a:cs typeface="Century Gothic"/>
              </a:rPr>
              <a:t> </a:t>
            </a:r>
            <a:r>
              <a:rPr lang="fa-IR" sz="14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b="1" dirty="0" smtClean="0">
                <a:effectLst/>
                <a:latin typeface="Century Gothic"/>
                <a:ea typeface="Calibri"/>
                <a:cs typeface="B Mitra"/>
              </a:rPr>
              <a:t>B Mitra-14-Bold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 rtl="1">
              <a:buNone/>
              <a:defRPr lang="en-US" sz="1000">
                <a:effectLst/>
              </a:defRPr>
            </a:lvl1pPr>
            <a:lvl2pPr marL="0" indent="0">
              <a:buNone/>
              <a:defRPr/>
            </a:lvl2pPr>
          </a:lstStyle>
          <a:p>
            <a:pPr rtl="1"/>
            <a:r>
              <a:rPr lang="fa-IR" sz="1400" dirty="0" smtClean="0">
                <a:effectLst/>
                <a:latin typeface="Century Gothic"/>
                <a:ea typeface="Calibri"/>
                <a:cs typeface="B Mitra"/>
              </a:rPr>
              <a:t>متن:</a:t>
            </a:r>
            <a:r>
              <a:rPr lang="fa-IR" sz="1400" dirty="0" smtClean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400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400" dirty="0" smtClean="0">
                <a:effectLst/>
                <a:latin typeface="Century Gothic"/>
                <a:ea typeface="Calibri"/>
                <a:cs typeface="B Mitra"/>
              </a:rPr>
              <a:t>B Mitra-14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fa-IR" sz="1200" b="1" dirty="0" smtClean="0">
                <a:effectLst/>
                <a:latin typeface="Century Gothic"/>
                <a:ea typeface="Calibri"/>
                <a:cs typeface="B Mitra"/>
              </a:rPr>
              <a:t>زير عنوان:</a:t>
            </a:r>
            <a:r>
              <a:rPr lang="fa-IR" sz="1200" b="1" dirty="0" smtClean="0">
                <a:effectLst/>
                <a:ea typeface="Calibri"/>
                <a:cs typeface="Century Gothic"/>
              </a:rPr>
              <a:t> </a:t>
            </a:r>
            <a:r>
              <a:rPr lang="fa-IR" sz="12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200" b="1" dirty="0" smtClean="0">
                <a:effectLst/>
                <a:latin typeface="Century Gothic"/>
                <a:ea typeface="Calibri"/>
                <a:cs typeface="B Mitra"/>
              </a:rPr>
              <a:t>B Mitra-12-Bold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381000" y="742950"/>
            <a:ext cx="8412480" cy="304800"/>
          </a:xfrm>
        </p:spPr>
        <p:txBody>
          <a:bodyPr anchor="ctr"/>
          <a:lstStyle>
            <a:lvl1pPr marL="0" indent="0" rtl="1">
              <a:buNone/>
              <a:defRPr lang="en-US" sz="1050" dirty="0">
                <a:effectLst/>
                <a:ea typeface="Calibri"/>
                <a:cs typeface="B Mitra" panose="00000400000000000000" pitchFamily="2" charset="-78"/>
              </a:defRPr>
            </a:lvl1pPr>
          </a:lstStyle>
          <a:p>
            <a:pPr rtl="1"/>
            <a:r>
              <a:rPr lang="fa-IR" sz="1600" b="1" dirty="0" smtClean="0">
                <a:effectLst/>
                <a:latin typeface="Century Gothic"/>
                <a:ea typeface="Calibri"/>
                <a:cs typeface="B Mitra"/>
              </a:rPr>
              <a:t>تيتر:</a:t>
            </a:r>
            <a:r>
              <a:rPr lang="fa-IR" sz="1600" b="1" dirty="0" smtClean="0">
                <a:effectLst/>
                <a:latin typeface="+mn-lt"/>
                <a:ea typeface="Calibri"/>
                <a:cs typeface="Century Gothic"/>
              </a:rPr>
              <a:t> </a:t>
            </a:r>
            <a:r>
              <a:rPr lang="fa-IR" sz="1600" b="1" dirty="0" smtClean="0">
                <a:effectLst/>
                <a:latin typeface="Century Gothic"/>
                <a:ea typeface="Calibri"/>
                <a:cs typeface="B Mitra"/>
              </a:rPr>
              <a:t> </a:t>
            </a:r>
            <a:r>
              <a:rPr lang="en-US" sz="1600" b="1" dirty="0" smtClean="0">
                <a:effectLst/>
                <a:latin typeface="Century Gothic"/>
                <a:ea typeface="Calibri"/>
                <a:cs typeface="B Mitra"/>
              </a:rPr>
              <a:t>B Mitra-16-Bold</a:t>
            </a:r>
            <a:endParaRPr lang="en-US" sz="1100" dirty="0">
              <a:effectLst/>
              <a:latin typeface="+mn-lt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0788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- 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idx="17"/>
          </p:nvPr>
        </p:nvSpPr>
        <p:spPr>
          <a:xfrm>
            <a:off x="381001" y="819161"/>
            <a:ext cx="8382000" cy="3886199"/>
          </a:xfrm>
          <a:prstGeom prst="rect">
            <a:avLst/>
          </a:prstGeom>
        </p:spPr>
        <p:txBody>
          <a:bodyPr vert="horz" lIns="91373" tIns="45687" rIns="91373" bIns="45687" rtlCol="0">
            <a:normAutofit/>
          </a:bodyPr>
          <a:lstStyle>
            <a:lvl6pPr>
              <a:defRPr>
                <a:cs typeface="B Nazanin" panose="00000400000000000000" pitchFamily="2" charset="-78"/>
              </a:defRPr>
            </a:lvl6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a-IR" dirty="0" smtClean="0"/>
          </a:p>
          <a:p>
            <a:pPr lvl="5"/>
            <a:r>
              <a:rPr lang="en-US" dirty="0" smtClean="0"/>
              <a:t>Sixth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/>
          <a:p>
            <a:r>
              <a:rPr lang="fa-IR" dirty="0" smtClean="0"/>
              <a:t>عنوان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106" y="4947107"/>
            <a:ext cx="2021911" cy="215444"/>
          </a:xfrm>
          <a:prstGeom prst="rect">
            <a:avLst/>
          </a:prstGeom>
          <a:noFill/>
        </p:spPr>
        <p:txBody>
          <a:bodyPr wrap="square" lIns="91373" tIns="45687" rIns="91373" bIns="45687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50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6861" indent="0">
              <a:buNone/>
              <a:defRPr sz="1200"/>
            </a:lvl2pPr>
            <a:lvl3pPr marL="913723" indent="0">
              <a:buNone/>
              <a:defRPr sz="1000"/>
            </a:lvl3pPr>
            <a:lvl4pPr marL="1370581" indent="0">
              <a:buNone/>
              <a:defRPr sz="900"/>
            </a:lvl4pPr>
            <a:lvl5pPr marL="1827447" indent="0">
              <a:buNone/>
              <a:defRPr sz="900"/>
            </a:lvl5pPr>
            <a:lvl6pPr marL="2284306" indent="0">
              <a:buNone/>
              <a:defRPr sz="900"/>
            </a:lvl6pPr>
            <a:lvl7pPr marL="2741165" indent="0">
              <a:buNone/>
              <a:defRPr sz="900"/>
            </a:lvl7pPr>
            <a:lvl8pPr marL="3198026" indent="0">
              <a:buNone/>
              <a:defRPr sz="900"/>
            </a:lvl8pPr>
            <a:lvl9pPr marL="3654892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1" y="4885587"/>
            <a:ext cx="762000" cy="276932"/>
          </a:xfrm>
          <a:prstGeom prst="rect">
            <a:avLst/>
          </a:prstGeom>
          <a:noFill/>
        </p:spPr>
        <p:txBody>
          <a:bodyPr wrap="square" lIns="91373" tIns="45687" rIns="91373" bIns="45687" rtlCol="0" anchor="ctr">
            <a:spAutoFit/>
          </a:bodyPr>
          <a:lstStyle/>
          <a:p>
            <a:pPr algn="ctr" rtl="0"/>
            <a:fld id="{96C66CB4-2EF4-479F-85FC-3A07F66E8D4B}" type="slidenum">
              <a:rPr lang="en-US" sz="1200" b="1" smtClean="0">
                <a:solidFill>
                  <a:schemeClr val="bg1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 rtl="0"/>
              <a:t>‹#›</a:t>
            </a:fld>
            <a:endParaRPr lang="en-US" sz="1200" b="1" dirty="0">
              <a:solidFill>
                <a:schemeClr val="bg1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sz="1200" b="1"/>
            </a:lvl1pPr>
          </a:lstStyle>
          <a:p>
            <a:pPr lvl="0"/>
            <a:r>
              <a:rPr lang="fa-IR" dirty="0" smtClean="0"/>
              <a:t>زير عنوان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72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89537"/>
            <a:ext cx="7772400" cy="224333"/>
          </a:xfrm>
        </p:spPr>
        <p:txBody>
          <a:bodyPr/>
          <a:lstStyle>
            <a:lvl1pPr>
              <a:defRPr lang="en-US" sz="1400" b="1" smtClean="0">
                <a:effectLst/>
              </a:defRPr>
            </a:lvl1pPr>
          </a:lstStyle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1000" y="1123949"/>
            <a:ext cx="8412480" cy="3657600"/>
          </a:xfrm>
        </p:spPr>
        <p:txBody>
          <a:bodyPr/>
          <a:lstStyle>
            <a:lvl1pPr marL="0" indent="0">
              <a:buNone/>
              <a:defRPr/>
            </a:lvl1pPr>
            <a:lvl2pPr marL="0" indent="0">
              <a:buNone/>
              <a:defRPr lang="en-US" sz="1400" smtClean="0">
                <a:effectLst/>
              </a:defRPr>
            </a:lvl2pPr>
          </a:lstStyle>
          <a:p>
            <a:pPr lvl="1"/>
            <a:r>
              <a:rPr lang="en-US" sz="1400" dirty="0" smtClean="0">
                <a:effectLst/>
                <a:latin typeface="Century Gothic"/>
                <a:ea typeface="Calibri"/>
                <a:cs typeface="Arial"/>
              </a:rPr>
              <a:t>Text : Century Gothic-14</a:t>
            </a:r>
            <a:endParaRPr lang="en-US" dirty="0" smtClean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57095" y="4947106"/>
            <a:ext cx="202191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aseline="30000" dirty="0">
                <a:solidFill>
                  <a:prstClr val="white"/>
                </a:solidFill>
                <a:latin typeface="Century Gothic" panose="020B0502020202020204" pitchFamily="34" charset="0"/>
              </a:rPr>
              <a:t>© MAPNA </a:t>
            </a:r>
            <a:r>
              <a:rPr lang="en-US" sz="1200" baseline="30000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Group, All rights reserved</a:t>
            </a:r>
            <a:endParaRPr lang="en-US" sz="1200" baseline="300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8077200" y="4891139"/>
            <a:ext cx="838200" cy="257949"/>
          </a:xfrm>
        </p:spPr>
        <p:txBody>
          <a:bodyPr anchor="ctr">
            <a:noAutofit/>
          </a:bodyPr>
          <a:lstStyle>
            <a:lvl1pPr marL="0" indent="0" algn="ctr" rtl="0">
              <a:buNone/>
              <a:defRPr sz="1000" b="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z="1200" baseline="30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1/1/2018</a:t>
            </a:r>
            <a:endParaRPr lang="en-US" sz="1400" dirty="0">
              <a:solidFill>
                <a:srgbClr val="000000"/>
              </a:solidFill>
              <a:latin typeface="Century Gothic" panose="020B0502020202020204" pitchFamily="34" charset="0"/>
              <a:cs typeface="Mitra" panose="00000400000000000000" pitchFamily="2" charset="-78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91000" y="4885551"/>
            <a:ext cx="762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fld id="{96C66CB4-2EF4-479F-85FC-3A07F66E8D4B}" type="slidenum">
              <a:rPr lang="en-US" sz="1200" b="1" smtClean="0">
                <a:solidFill>
                  <a:prstClr val="white"/>
                </a:solidFill>
                <a:latin typeface="Century Gothic" panose="020B0502020202020204" pitchFamily="34" charset="0"/>
                <a:cs typeface="B Nazanin" panose="00000400000000000000" pitchFamily="2" charset="-78"/>
              </a:rPr>
              <a:pPr algn="ctr"/>
              <a:t>‹#›</a:t>
            </a:fld>
            <a:endParaRPr lang="en-US" sz="1200" b="1" dirty="0">
              <a:solidFill>
                <a:prstClr val="white"/>
              </a:solidFill>
              <a:latin typeface="Century Gothic" panose="020B0502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819150"/>
            <a:ext cx="8412480" cy="2286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600" b="1" smtClean="0">
                <a:effectLst/>
              </a:defRPr>
            </a:lvl1pPr>
          </a:lstStyle>
          <a:p>
            <a:pPr lvl="0"/>
            <a:r>
              <a:rPr lang="en-US" sz="1600" b="1" dirty="0" err="1" smtClean="0">
                <a:effectLst/>
                <a:latin typeface="Century Gothic"/>
                <a:ea typeface="Calibri"/>
                <a:cs typeface="Arial"/>
              </a:rPr>
              <a:t>TiTle</a:t>
            </a:r>
            <a:r>
              <a:rPr lang="en-US" sz="1600" b="1" dirty="0" smtClean="0">
                <a:effectLst/>
                <a:latin typeface="Century Gothic"/>
                <a:ea typeface="Calibri"/>
                <a:cs typeface="Arial"/>
              </a:rPr>
              <a:t> : Century Gothic-16-Bold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361950"/>
            <a:ext cx="7772400" cy="228600"/>
          </a:xfrm>
        </p:spPr>
        <p:txBody>
          <a:bodyPr anchor="ctr">
            <a:normAutofit/>
          </a:bodyPr>
          <a:lstStyle>
            <a:lvl1pPr marL="0" indent="0">
              <a:buNone/>
              <a:defRPr lang="en-US" sz="1200" b="1" smtClean="0">
                <a:effectLst/>
              </a:defRPr>
            </a:lvl1pPr>
          </a:lstStyle>
          <a:p>
            <a:pPr lvl="0"/>
            <a:r>
              <a:rPr lang="en-US" sz="1200" b="1" dirty="0" smtClean="0">
                <a:effectLst/>
                <a:latin typeface="Century Gothic"/>
                <a:ea typeface="Calibri"/>
                <a:cs typeface="Arial"/>
              </a:rPr>
              <a:t>Section - Century Gothic-12-Bold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976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7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56.xml"/><Relationship Id="rId9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65.xml"/><Relationship Id="rId10" Type="http://schemas.openxmlformats.org/officeDocument/2006/relationships/theme" Target="../theme/theme11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2.xml"/><Relationship Id="rId7" Type="http://schemas.openxmlformats.org/officeDocument/2006/relationships/theme" Target="../theme/theme12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5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3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8.xml"/><Relationship Id="rId7" Type="http://schemas.openxmlformats.org/officeDocument/2006/relationships/theme" Target="../theme/theme13.xml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9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85.xml"/><Relationship Id="rId9" Type="http://schemas.openxmlformats.org/officeDocument/2006/relationships/theme" Target="../theme/theme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3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30.xml"/><Relationship Id="rId9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3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9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5BF6E-21C6-46AF-84CC-DE58B9145C1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3812" y="4781550"/>
            <a:ext cx="9147811" cy="37833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 Same Side Corner Rectangle 9"/>
          <p:cNvSpPr/>
          <p:nvPr userDrawn="1"/>
        </p:nvSpPr>
        <p:spPr>
          <a:xfrm rot="5400000" flipH="1">
            <a:off x="3364123" y="-3368146"/>
            <a:ext cx="2423370" cy="9151621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-3812" y="4735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 flipV="1">
            <a:off x="-2" y="-4019"/>
            <a:ext cx="9144001" cy="65848"/>
          </a:xfrm>
          <a:prstGeom prst="rect">
            <a:avLst/>
          </a:prstGeom>
          <a:solidFill>
            <a:srgbClr val="D71923"/>
          </a:solidFill>
          <a:ln w="9525">
            <a:solidFill>
              <a:srgbClr val="D719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a-IR" dirty="0" smtClean="0"/>
          </a:p>
          <a:p>
            <a:pPr lvl="5"/>
            <a:r>
              <a:rPr lang="en-US" dirty="0" smtClean="0"/>
              <a:t>Sixth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28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6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7" r:id="rId7"/>
    <p:sldLayoutId id="2147483838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67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43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a-IR" sz="1400" b="1" dirty="0" smtClean="0">
                <a:effectLst/>
                <a:latin typeface="Century Gothic"/>
                <a:ea typeface="Calibri"/>
                <a:cs typeface="B Mitra"/>
              </a:rPr>
              <a:t>عنوان: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872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r" defTabSz="914400" rtl="1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8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2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5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10091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8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67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89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22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93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-3812" y="4839832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 smtClean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1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92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400" b="1" dirty="0">
                <a:effectLst/>
                <a:latin typeface="Century Gothic"/>
                <a:ea typeface="Calibri"/>
                <a:cs typeface="Arial"/>
              </a:rPr>
              <a:t>Subject - Century Gothic-14-Bold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2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 flipH="1">
            <a:off x="4238625" y="-4238625"/>
            <a:ext cx="666750" cy="9144000"/>
          </a:xfrm>
          <a:prstGeom prst="rect">
            <a:avLst/>
          </a:prstGeom>
          <a:gradFill>
            <a:gsLst>
              <a:gs pos="100000">
                <a:srgbClr val="939598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66750"/>
            <a:ext cx="9144000" cy="0"/>
          </a:xfrm>
          <a:prstGeom prst="line">
            <a:avLst/>
          </a:prstGeom>
          <a:ln>
            <a:solidFill>
              <a:srgbClr val="D223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-3812" y="4839831"/>
            <a:ext cx="9147812" cy="45719"/>
          </a:xfrm>
          <a:prstGeom prst="rect">
            <a:avLst/>
          </a:prstGeom>
          <a:solidFill>
            <a:srgbClr val="C31F2F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3812" y="4885550"/>
            <a:ext cx="9147811" cy="2579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9536"/>
            <a:ext cx="7543800" cy="2438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a-IR" sz="1400" b="1" dirty="0">
                <a:effectLst/>
                <a:latin typeface="Century Gothic"/>
                <a:ea typeface="Calibri"/>
                <a:cs typeface="B Mitra"/>
              </a:rPr>
              <a:t>عنوان: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9150"/>
            <a:ext cx="8229600" cy="3886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32" t="31745" r="14206" b="31975"/>
          <a:stretch/>
        </p:blipFill>
        <p:spPr>
          <a:xfrm>
            <a:off x="8229598" y="-47625"/>
            <a:ext cx="990601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404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r" defTabSz="914400" rtl="1" eaLnBrk="1" latinLnBrk="0" hangingPunct="1">
        <a:spcBef>
          <a:spcPct val="0"/>
        </a:spcBef>
        <a:buNone/>
        <a:defRPr lang="en-US" sz="1400" b="1" kern="1200" smtClean="0">
          <a:solidFill>
            <a:srgbClr val="C00000"/>
          </a:solidFill>
          <a:effectLst/>
          <a:latin typeface="+mj-lt"/>
          <a:ea typeface="+mj-ea"/>
          <a:cs typeface="B Mitra" panose="00000400000000000000" pitchFamily="2" charset="-78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Century Gothic" panose="020B0502020202020204" pitchFamily="34" charset="0"/>
          <a:ea typeface="+mn-ea"/>
          <a:cs typeface="B Mitra" panose="00000400000000000000" pitchFamily="2" charset="-7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627272"/>
            <a:ext cx="6172200" cy="1426195"/>
          </a:xfrm>
        </p:spPr>
        <p:txBody>
          <a:bodyPr>
            <a:normAutofit/>
          </a:bodyPr>
          <a:lstStyle/>
          <a:p>
            <a:r>
              <a:rPr lang="fa-IR" sz="2400" dirty="0" smtClean="0"/>
              <a:t>گزارش مدیریتی علی داودی منجزی </a:t>
            </a:r>
            <a:endParaRPr lang="en-US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48200" y="3891265"/>
            <a:ext cx="1524000" cy="582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B Mitra" panose="00000400000000000000" pitchFamily="2" charset="-78"/>
              </a:defRPr>
            </a:lvl1pPr>
          </a:lstStyle>
          <a:p>
            <a:r>
              <a:rPr lang="fa-IR" sz="1200" dirty="0" smtClean="0"/>
              <a:t>تابستان 1403</a:t>
            </a:r>
            <a:endParaRPr lang="en-US" sz="700" b="0" dirty="0">
              <a:ln w="0">
                <a:solidFill>
                  <a:schemeClr val="accent4">
                    <a:lumMod val="75000"/>
                  </a:schemeClr>
                </a:solidFill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Nazanin" panose="000004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4828044"/>
            <a:ext cx="1219200" cy="25830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endParaRPr lang="en-US" sz="1050" dirty="0" smtClean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610"/>
            <a:ext cx="9144000" cy="240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2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181762" y="819150"/>
            <a:ext cx="15728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فرآیند مدیریت ریسک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269378"/>
              </p:ext>
            </p:extLst>
          </p:nvPr>
        </p:nvGraphicFramePr>
        <p:xfrm>
          <a:off x="228600" y="1352550"/>
          <a:ext cx="86868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42789250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3347139102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103976425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8576249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نظارت و بازنگری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مدیریت و کنترل ریسک‌ها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ارزیابی ریسک‌ها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شناسایی ریسک‌ها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743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•نظارت بر اجرای برنامه‌ها: بررسی و نظارت بر اجرای برنامه‌های ایمنی</a:t>
                      </a:r>
                    </a:p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•بازنگری و به‌روزرسانی: به‌روزرسانی برنامه‌ها و فرآیندها بر اساس تجربیات و تغییرات محیط کار</a:t>
                      </a:r>
                    </a:p>
                    <a:p>
                      <a:pPr algn="r" rtl="1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•توسعه برنامه‌های ایمنی: ایجاد و اجرای برنامه‌های ایمنی برای کاهش یا حذف ریسک‌ها</a:t>
                      </a:r>
                    </a:p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•آموزش کارکنان: آموزش کارکنان در مورد خطرات و روش‌های ایمنی</a:t>
                      </a:r>
                    </a:p>
                    <a:p>
                      <a:pPr algn="r" rtl="1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•تحلیل احتمال و شدت: ارزیابی احتمال وقوع هر ریسک و شدت تأثیر آن بر سازمان</a:t>
                      </a:r>
                    </a:p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•اولویت‌بندی ریسک‌ها: تعیین اینکه کدام ریسک‌ها باید در اولویت قرار گیرند</a:t>
                      </a:r>
                    </a:p>
                    <a:p>
                      <a:pPr algn="r" rtl="1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•تحلیل محیط کار: بررسی شرایط و محیط کار برای شناسایی خطرات</a:t>
                      </a:r>
                    </a:p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•نظرسنجی از کارکنان: جمع‌آوری نظرات و تجربیات کارکنان در مورد خطرات موجود</a:t>
                      </a:r>
                    </a:p>
                    <a:p>
                      <a:pPr algn="r" rtl="1"/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433072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228600" y="3229173"/>
            <a:ext cx="8686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نتیجه‌گیری</a:t>
            </a:r>
          </a:p>
          <a:p>
            <a:pPr algn="r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مدیریت ریسک یک فرآیند مستمر است که به سازمان کمک می‌کند تا با شناسایی و کنترل ریسک‌ها، به تحقق اهداف استراتژیک خود بپردازد. با توجه به اینکه ایمنی یکی از ارزش‌های اصلی سازمان ما می باشد، این فرآیند می‌تواند به بهبود فرهنگ ایمنی و کاهش حوادث کمک کند.</a:t>
            </a:r>
          </a:p>
        </p:txBody>
      </p:sp>
    </p:spTree>
    <p:extLst>
      <p:ext uri="{BB962C8B-B14F-4D97-AF65-F5344CB8AC3E}">
        <p14:creationId xmlns:p14="http://schemas.microsoft.com/office/powerpoint/2010/main" val="1180075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571453"/>
            <a:ext cx="7924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b="1" dirty="0">
                <a:cs typeface="B Nazanin" panose="00000400000000000000" pitchFamily="2" charset="-78"/>
              </a:rPr>
              <a:t>برنامه های سال جاری و آتی مدیریت ایمنی و تشریح مهمترین اقدامات مورد نیاز و بهبود های اصلی هم راستا با اهداف سازمانی و به منظور تحقق استراتژی های سازمان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26162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308363"/>
              </p:ext>
            </p:extLst>
          </p:nvPr>
        </p:nvGraphicFramePr>
        <p:xfrm>
          <a:off x="304800" y="1276350"/>
          <a:ext cx="8610600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7550">
                  <a:extLst>
                    <a:ext uri="{9D8B030D-6E8A-4147-A177-3AD203B41FA5}">
                      <a16:colId xmlns:a16="http://schemas.microsoft.com/office/drawing/2014/main" val="1403300814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2535295399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3955010746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2456801572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129878024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3675186457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3241722634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3443028847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1294462554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3993559348"/>
                    </a:ext>
                  </a:extLst>
                </a:gridCol>
                <a:gridCol w="717550">
                  <a:extLst>
                    <a:ext uri="{9D8B030D-6E8A-4147-A177-3AD203B41FA5}">
                      <a16:colId xmlns:a16="http://schemas.microsoft.com/office/drawing/2014/main" val="238034116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توسعه فرهنگ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آموزش و توانمندسازی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ارزیابی و بهبود شرایط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89939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تشویق به گزارش‌دهی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اطلاع</a:t>
                      </a:r>
                      <a:r>
                        <a:rPr lang="fa-IR" sz="1400" b="1" baseline="0" dirty="0" smtClean="0">
                          <a:cs typeface="B Nazanin" panose="00000400000000000000" pitchFamily="2" charset="-78"/>
                        </a:rPr>
                        <a:t> رسانی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آموزش‌های عملی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برگزاری دوره‌های آموزشی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توسعه برنامه‌های بهبود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بررسی وضعیت ایمنی فعلی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21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تشویق به مشارکت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سیستم گزارش‌دهی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ارسال اخبار</a:t>
                      </a:r>
                      <a:r>
                        <a:rPr lang="fa-IR" sz="1200" baseline="0" dirty="0" smtClean="0">
                          <a:cs typeface="B Nazanin" panose="00000400000000000000" pitchFamily="2" charset="-78"/>
                        </a:rPr>
                        <a:t> و نصب علائم ایمنی و غیره 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شبیه‌سازی حوادث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کارگاه‌های عملی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آموزش‌های تخصصی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آموزش‌های عمومی ایمنی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تخصیص منابع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برنامه‌های عملیاتی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تحلیل حوادث گذشته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بازرسی‌های دوره‌ای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57545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475582" y="742950"/>
            <a:ext cx="14398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dirty="0"/>
              <a:t>برنامه‌های سال جاری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73511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43800" y="819150"/>
            <a:ext cx="15199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600" b="1" dirty="0">
                <a:cs typeface="B Nazanin" panose="00000400000000000000" pitchFamily="2" charset="-78"/>
              </a:rPr>
              <a:t>برنامه‌های سال آتی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03947"/>
              </p:ext>
            </p:extLst>
          </p:nvPr>
        </p:nvGraphicFramePr>
        <p:xfrm>
          <a:off x="152400" y="1438907"/>
          <a:ext cx="8839200" cy="171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600">
                  <a:extLst>
                    <a:ext uri="{9D8B030D-6E8A-4147-A177-3AD203B41FA5}">
                      <a16:colId xmlns:a16="http://schemas.microsoft.com/office/drawing/2014/main" val="293265425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1749792009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1610777564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55236851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1615172648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44607340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3648252085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663430477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3364755046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833321769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1399781978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همکاری با ذینفعان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بهبود فرآیندهای مدیریت ریسک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پیاده‌سازی فناوری‌های نوین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5921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تشکیل کمیته‌های ایمنی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همکاری با نهادهای دولتی و خصوصی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ایجاد سیستم‌های بازخورد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توسعه فرآیندهای مدیریت ریسک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تحلیل داده‌ها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استفاده از تکنولوژی‌های جدید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730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برگزاری جلسات منظم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تشکیل کمیته‌های چندنقشی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ایجاد شبکه‌های همکاری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شرکت در کنفرانس‌ها و کارگاه‌ها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برگزاری جلسات بازخورد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نظرسنجی از کارکنان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تدوین سیاست‌های ایمنی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ایجاد چارچوب مدیریت ریسک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تحلیل الگوها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جمع‌آوری داده‌ها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استفاده از نرم‌افزارهای مدیریت ایمنی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150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592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70124" y="819150"/>
            <a:ext cx="26452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600" b="1" dirty="0">
                <a:cs typeface="B Nazanin" panose="00000400000000000000" pitchFamily="2" charset="-78"/>
              </a:rPr>
              <a:t>اقدامات مورد نیاز و بهبودهای اصلی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786999"/>
              </p:ext>
            </p:extLst>
          </p:nvPr>
        </p:nvGraphicFramePr>
        <p:xfrm>
          <a:off x="380999" y="1438907"/>
          <a:ext cx="8526064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758">
                  <a:extLst>
                    <a:ext uri="{9D8B030D-6E8A-4147-A177-3AD203B41FA5}">
                      <a16:colId xmlns:a16="http://schemas.microsoft.com/office/drawing/2014/main" val="761690885"/>
                    </a:ext>
                  </a:extLst>
                </a:gridCol>
                <a:gridCol w="1065758">
                  <a:extLst>
                    <a:ext uri="{9D8B030D-6E8A-4147-A177-3AD203B41FA5}">
                      <a16:colId xmlns:a16="http://schemas.microsoft.com/office/drawing/2014/main" val="3663767831"/>
                    </a:ext>
                  </a:extLst>
                </a:gridCol>
                <a:gridCol w="1065758">
                  <a:extLst>
                    <a:ext uri="{9D8B030D-6E8A-4147-A177-3AD203B41FA5}">
                      <a16:colId xmlns:a16="http://schemas.microsoft.com/office/drawing/2014/main" val="1561577877"/>
                    </a:ext>
                  </a:extLst>
                </a:gridCol>
                <a:gridCol w="1065758">
                  <a:extLst>
                    <a:ext uri="{9D8B030D-6E8A-4147-A177-3AD203B41FA5}">
                      <a16:colId xmlns:a16="http://schemas.microsoft.com/office/drawing/2014/main" val="2221363357"/>
                    </a:ext>
                  </a:extLst>
                </a:gridCol>
                <a:gridCol w="1065758">
                  <a:extLst>
                    <a:ext uri="{9D8B030D-6E8A-4147-A177-3AD203B41FA5}">
                      <a16:colId xmlns:a16="http://schemas.microsoft.com/office/drawing/2014/main" val="3014584917"/>
                    </a:ext>
                  </a:extLst>
                </a:gridCol>
                <a:gridCol w="1065758">
                  <a:extLst>
                    <a:ext uri="{9D8B030D-6E8A-4147-A177-3AD203B41FA5}">
                      <a16:colId xmlns:a16="http://schemas.microsoft.com/office/drawing/2014/main" val="3962984117"/>
                    </a:ext>
                  </a:extLst>
                </a:gridCol>
                <a:gridCol w="1065758">
                  <a:extLst>
                    <a:ext uri="{9D8B030D-6E8A-4147-A177-3AD203B41FA5}">
                      <a16:colId xmlns:a16="http://schemas.microsoft.com/office/drawing/2014/main" val="3767338324"/>
                    </a:ext>
                  </a:extLst>
                </a:gridCol>
                <a:gridCol w="1065758">
                  <a:extLst>
                    <a:ext uri="{9D8B030D-6E8A-4147-A177-3AD203B41FA5}">
                      <a16:colId xmlns:a16="http://schemas.microsoft.com/office/drawing/2014/main" val="177321679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ارزیابی مستمر و بهبود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بهبود زیرساخت‌های ایمنی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7046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بازنگری و به‌روزرسانی برنامه‌ها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نظارت مستمر بر شرایط ایمنی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بازسازی محیط کار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توسعه زیرساخت‌های ایمنی</a:t>
                      </a:r>
                    </a:p>
                    <a:p>
                      <a:pPr algn="r" rtl="1"/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428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تدوین گزارش‌های دوره‌ای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بررسی نتایج بازرسی‌ها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استفاده از چک‌لیست‌ها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برگزاری بازرسی‌های دوره‌ای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مسیرهای ایمن</a:t>
                      </a:r>
                      <a:endParaRPr lang="en-US" sz="1200" dirty="0" smtClean="0"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طراحی محیط کار ایمن</a:t>
                      </a:r>
                      <a:endParaRPr lang="en-US" sz="1200" dirty="0" smtClean="0"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خرید تجهیزات ایمنی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بهبود سیستم های  تهویه</a:t>
                      </a:r>
                      <a:endParaRPr lang="en-US" sz="1200" dirty="0" smtClean="0">
                        <a:cs typeface="B Nazanin" panose="00000400000000000000" pitchFamily="2" charset="-78"/>
                      </a:endParaRPr>
                    </a:p>
                    <a:p>
                      <a:pPr algn="r" rtl="1"/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26226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9337" y="3409950"/>
            <a:ext cx="85260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نتیجه‌گیری</a:t>
            </a:r>
          </a:p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با اجرای این برنامه‌ها و اقدامات، سازمان می‌تواند به بهبود شرایط ایمنی و کاهش حوادث دست یابد. این اقدامات نه تنها به حفظ سلامت و ایمنی کارکنان کمک می‌کند، بلکه به تحقق اهداف سازمانی و استراتژی‌های کلی سازمان نیز کمک خواهد کرد</a:t>
            </a:r>
          </a:p>
        </p:txBody>
      </p:sp>
    </p:spTree>
    <p:extLst>
      <p:ext uri="{BB962C8B-B14F-4D97-AF65-F5344CB8AC3E}">
        <p14:creationId xmlns:p14="http://schemas.microsoft.com/office/powerpoint/2010/main" val="247313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1581150"/>
            <a:ext cx="7467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3200" b="1" dirty="0">
                <a:cs typeface="B Nazanin" panose="00000400000000000000" pitchFamily="2" charset="-78"/>
              </a:rPr>
              <a:t>معرفی یک یا چند شاخص از مهمترین شاخص های مدیریت به همراه مقادیر فعلی و تحلیل نتایج آن + پیشنهاد اندازه گیری شاخص / شاخص های جدید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7443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83797" y="742950"/>
            <a:ext cx="26436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1600" b="1" dirty="0">
                <a:cs typeface="B Nazanin" panose="00000400000000000000" pitchFamily="2" charset="-78"/>
              </a:rPr>
              <a:t>شاخص‌های کلیدی </a:t>
            </a:r>
            <a:r>
              <a:rPr lang="fa-IR" sz="1600" b="1" dirty="0" smtClean="0">
                <a:cs typeface="B Nazanin" panose="00000400000000000000" pitchFamily="2" charset="-78"/>
              </a:rPr>
              <a:t>عملکرد ( </a:t>
            </a:r>
            <a:r>
              <a:rPr lang="en-US" sz="1600" b="1" dirty="0" smtClean="0">
                <a:cs typeface="B Nazanin" panose="00000400000000000000" pitchFamily="2" charset="-78"/>
              </a:rPr>
              <a:t>KPI </a:t>
            </a:r>
            <a:r>
              <a:rPr lang="fa-IR" sz="1600" b="1" dirty="0" smtClean="0">
                <a:cs typeface="B Nazanin" panose="00000400000000000000" pitchFamily="2" charset="-78"/>
              </a:rPr>
              <a:t> )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548153"/>
              </p:ext>
            </p:extLst>
          </p:nvPr>
        </p:nvGraphicFramePr>
        <p:xfrm>
          <a:off x="228600" y="1276350"/>
          <a:ext cx="86868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103017706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939932906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11962462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5853526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60642602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2835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درصد کارکنان آموزش‌دیده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Training Completion Rate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نرخ غیبت به دلیل حوادث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Lost Time Injury Rate - LTCR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نرخ حوادث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Incident Rate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732372"/>
                  </a:ext>
                </a:extLst>
              </a:tr>
              <a:tr h="304800">
                <a:tc rowSpan="2"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درصد کارکنانی که دوره‌های آموزشی ایمنی را گذرانده‌اند.</a:t>
                      </a:r>
                    </a:p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 اساس شاخص نفر ساعت آموزش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LTC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(Lost Time Case Rate)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 (   </a:t>
                      </a:r>
                      <a:r>
                        <a:rPr lang="fa-I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تعداد حوادث منجر به از دست رفتن روز كاري يا ناتوان کننده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x 1000000)/</a:t>
                      </a:r>
                      <a:r>
                        <a:rPr lang="fa-I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مجموع ساعات کاری ماهیانه 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IR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(Incident Rate) 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 (   </a:t>
                      </a:r>
                      <a:r>
                        <a:rPr lang="fa-I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مجموع حوادث و شبه حوادث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x 1000000)/</a:t>
                      </a:r>
                      <a:r>
                        <a:rPr lang="fa-I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مجموع ساعات کاری ماهیانه 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317149"/>
                  </a:ext>
                </a:extLst>
              </a:tr>
              <a:tr h="3048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LWD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(Last Work Day Rate)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 ( </a:t>
                      </a:r>
                      <a:r>
                        <a:rPr lang="fa-I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تعداد روزهای از دست رفته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x 1000000)/</a:t>
                      </a:r>
                      <a:r>
                        <a:rPr lang="fa-I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مجموع ساعات کاری ماهیانه )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9237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درصد 15% نشان‌دهنده نیاز به افزایش آموزش‌های ایمنی است. هرچه درصد آموزش‌دیده‌ها بیشتر باشد، احتمال وقوع حوادث کاهش می‌یابد.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00" b="1" dirty="0" smtClean="0">
                          <a:cs typeface="B Nazanin" panose="00000400000000000000" pitchFamily="2" charset="-78"/>
                        </a:rPr>
                        <a:t>مقدار فعلی : 0</a:t>
                      </a:r>
                      <a:endParaRPr lang="en-US" sz="10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 fontAlgn="ctr"/>
                      <a:r>
                        <a:rPr lang="fa-I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تحلیل</a:t>
                      </a:r>
                      <a:r>
                        <a:rPr lang="fa-IR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 نتایج : ای</a:t>
                      </a:r>
                      <a:r>
                        <a:rPr lang="fa-I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ن نرخ نشان‌دهنده تأثیر حوادث بر روی بهره‌وری و سلامت کارکنان است. مقدار 0 روز از دست رفته نشان‌دهنده تثبیت  بهبود شرایط ایمنی و کاهش حوادث است.</a:t>
                      </a:r>
                      <a:endParaRPr lang="fa-I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مقدار فعلی :</a:t>
                      </a:r>
                      <a:r>
                        <a:rPr lang="fa-IR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 0</a:t>
                      </a:r>
                      <a:endParaRPr lang="fa-I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 fontAlgn="ctr"/>
                      <a:r>
                        <a:rPr lang="fa-I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تحلیل نتایج : نرخ حوادث 0 نشان‌دهنده عدم وجود مشکلاتی در شرایط ایمنی تا این لحظه  است. این مقدار پایین تر از میانگین اعلامی در شاخص و اهداف سالیانه است و در وضعیت مطلوب قراردارد .</a:t>
                      </a:r>
                      <a:endParaRPr lang="fa-I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B Nazanin" panose="00000400000000000000" pitchFamily="2" charset="-78"/>
                        </a:rPr>
                        <a:t>مقدار فعلی : 0 </a:t>
                      </a:r>
                      <a:endParaRPr lang="fa-I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131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033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10400" y="742950"/>
            <a:ext cx="20345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600" b="1" dirty="0">
                <a:cs typeface="B Nazanin" panose="00000400000000000000" pitchFamily="2" charset="-78"/>
              </a:rPr>
              <a:t>پیشنهاد شاخص‌های جدید</a:t>
            </a:r>
            <a:endParaRPr lang="en-US" sz="16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089020"/>
              </p:ext>
            </p:extLst>
          </p:nvPr>
        </p:nvGraphicFramePr>
        <p:xfrm>
          <a:off x="304800" y="1352550"/>
          <a:ext cx="861060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100">
                  <a:extLst>
                    <a:ext uri="{9D8B030D-6E8A-4147-A177-3AD203B41FA5}">
                      <a16:colId xmlns:a16="http://schemas.microsoft.com/office/drawing/2014/main" val="2202973286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183947690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1001294987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4126065213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1506935969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450509791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r" rtl="1"/>
                      <a:r>
                        <a:rPr lang="fa-IR" dirty="0" smtClean="0"/>
                        <a:t> </a:t>
                      </a: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نرخ گزارش‌دهی خطرات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Hazard Reporting Rate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شاخص رضایت کارکنان از ایمنی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Employee Safety Satisfaction Index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010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روش اندازه‌گیری: ثبت و تحلیل تعداد گزارش‌های خطرات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هدف: تشویق کارکنان به گزارش‌دهی خطرات و شناسایی مشکلات قبل از وقوع حوادث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تعریف: تعداد گزارش‌های خطرات ثبت‌شده در هر ۱۰۰ نفر همکار در یک سال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روش اندازه‌گیری: استفاده از نظرسنجی‌های دوره‌ای و تحلیل نتایج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هدف: شناسایی نقاط قوت و ضعف در برنامه‌های ایمنی و بهبود فرهنگ ایمنی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تعریف: ارزیابی رضایت کارکنان از شرایط ایمنی در محیط کار از طریق نظرسنجی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40109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04800" y="3278973"/>
            <a:ext cx="8610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نتیجه‌گیری</a:t>
            </a:r>
          </a:p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استفاده از این شاخص‌ها و پیشنهادات جدید می‌تواند به بهبود شرایط ایمنی و کاهش حوادث در سازمان کمک کند. با نظارت مستمر بر این شاخص‌ها و اجرای برنامه‌های بهبود، سازمان می‌تواند به اهداف ایمنی خود دست یابد.</a:t>
            </a:r>
          </a:p>
        </p:txBody>
      </p:sp>
    </p:spTree>
    <p:extLst>
      <p:ext uri="{BB962C8B-B14F-4D97-AF65-F5344CB8AC3E}">
        <p14:creationId xmlns:p14="http://schemas.microsoft.com/office/powerpoint/2010/main" val="1522471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47800" y="1855357"/>
            <a:ext cx="5791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b="1" dirty="0">
                <a:cs typeface="B Nazanin" panose="00000400000000000000" pitchFamily="2" charset="-78"/>
              </a:rPr>
              <a:t>تحلیل سبک های رهبری و سبک رهبری پیشنهادی خود برای مدیریت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99389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43800" y="742950"/>
            <a:ext cx="12346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سبک‌های رهبری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392857"/>
              </p:ext>
            </p:extLst>
          </p:nvPr>
        </p:nvGraphicFramePr>
        <p:xfrm>
          <a:off x="304801" y="1302153"/>
          <a:ext cx="8473632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2272">
                  <a:extLst>
                    <a:ext uri="{9D8B030D-6E8A-4147-A177-3AD203B41FA5}">
                      <a16:colId xmlns:a16="http://schemas.microsoft.com/office/drawing/2014/main" val="1951335248"/>
                    </a:ext>
                  </a:extLst>
                </a:gridCol>
                <a:gridCol w="1412272">
                  <a:extLst>
                    <a:ext uri="{9D8B030D-6E8A-4147-A177-3AD203B41FA5}">
                      <a16:colId xmlns:a16="http://schemas.microsoft.com/office/drawing/2014/main" val="3893045645"/>
                    </a:ext>
                  </a:extLst>
                </a:gridCol>
                <a:gridCol w="1412272">
                  <a:extLst>
                    <a:ext uri="{9D8B030D-6E8A-4147-A177-3AD203B41FA5}">
                      <a16:colId xmlns:a16="http://schemas.microsoft.com/office/drawing/2014/main" val="2826544149"/>
                    </a:ext>
                  </a:extLst>
                </a:gridCol>
                <a:gridCol w="1412272">
                  <a:extLst>
                    <a:ext uri="{9D8B030D-6E8A-4147-A177-3AD203B41FA5}">
                      <a16:colId xmlns:a16="http://schemas.microsoft.com/office/drawing/2014/main" val="674432302"/>
                    </a:ext>
                  </a:extLst>
                </a:gridCol>
                <a:gridCol w="1412272">
                  <a:extLst>
                    <a:ext uri="{9D8B030D-6E8A-4147-A177-3AD203B41FA5}">
                      <a16:colId xmlns:a16="http://schemas.microsoft.com/office/drawing/2014/main" val="3131736987"/>
                    </a:ext>
                  </a:extLst>
                </a:gridCol>
                <a:gridCol w="1412272">
                  <a:extLst>
                    <a:ext uri="{9D8B030D-6E8A-4147-A177-3AD203B41FA5}">
                      <a16:colId xmlns:a16="http://schemas.microsoft.com/office/drawing/2014/main" val="1539207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رهبری تحول‌گرا </a:t>
                      </a: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Transformational Leadership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رهبری دموکراتیک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Democratic Leadership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رهبری اتوریتاری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Authoritarian Leadership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30144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رهبران تحول‌گرا به ایجاد تغییرات مثبت در سازمان و الهام‌بخشی به کارکنان برای دستیابی به اهداف بزرگ‌تر می‌پردازند.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در این سبک، رهبر نظرات و پیشنهادات کارکنان را در فرآیند تصمیم‌گیری مدنظر قرار می‌دهد.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در این سبک، رهبر تصمیمات را به‌تنهایی اتخاذ می‌کند و کارکنان معمولاً در فرآیند تصمیم‌گیری مشارکت ندارند.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147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معایب</a:t>
                      </a:r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: نیاز به زمان و تلاش برای ایجاد تغییرات</a:t>
                      </a:r>
                      <a:r>
                        <a:rPr lang="fa-I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-</a:t>
                      </a:r>
                      <a:endParaRPr lang="fa-I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ممکن است در برخی موارد به عدم تمرکز بر جزئیات منجر شود</a:t>
                      </a:r>
                    </a:p>
                    <a:p>
                      <a:pPr algn="r" rtl="1"/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مزایا </a:t>
                      </a:r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: افزایش انگیزه و رضایت کارکنان</a:t>
                      </a:r>
                      <a:r>
                        <a:rPr lang="fa-I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- </a:t>
                      </a:r>
                      <a:endParaRPr lang="fa-I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ایجاد فرهنگ سازمانی مثبت و نوآور</a:t>
                      </a:r>
                    </a:p>
                    <a:p>
                      <a:pPr algn="r" rtl="1"/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معایب </a:t>
                      </a:r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: ممکن است تصمیم‌گیری‌ها زمان‌بر باشند</a:t>
                      </a:r>
                      <a:r>
                        <a:rPr lang="fa-I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- </a:t>
                      </a:r>
                      <a:endParaRPr lang="fa-I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در شرایط بحرانی ممکن است کارایی کاهش یابد</a:t>
                      </a:r>
                    </a:p>
                    <a:p>
                      <a:pPr algn="r" rtl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مزایا </a:t>
                      </a:r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: افزایش انگیزه و تعهد کارکنان</a:t>
                      </a:r>
                      <a:r>
                        <a:rPr lang="fa-IR" sz="12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 - </a:t>
                      </a:r>
                      <a:endParaRPr lang="fa-IR" sz="12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  <a:p>
                      <a:pPr algn="r" rtl="1"/>
                      <a:r>
                        <a:rPr lang="fa-I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بهبود خلاقیت و نوآوری.</a:t>
                      </a:r>
                    </a:p>
                    <a:p>
                      <a:pPr algn="r" rtl="1"/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معایب</a:t>
                      </a:r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 :</a:t>
                      </a:r>
                      <a:r>
                        <a:rPr lang="fa-IR" sz="1200" baseline="0" dirty="0" smtClean="0">
                          <a:cs typeface="B Nazanin" panose="00000400000000000000" pitchFamily="2" charset="-78"/>
                        </a:rPr>
                        <a:t> ممکن است تصمیم‌گیری‌ها زمان‌بر باشند - </a:t>
                      </a:r>
                    </a:p>
                    <a:p>
                      <a:pPr algn="r" rtl="1"/>
                      <a:r>
                        <a:rPr lang="fa-IR" sz="1200" baseline="0" dirty="0" smtClean="0">
                          <a:cs typeface="B Nazanin" panose="00000400000000000000" pitchFamily="2" charset="-78"/>
                        </a:rPr>
                        <a:t>در شرایط بحرانی ممکن است کارایی کاهش یابد</a:t>
                      </a:r>
                    </a:p>
                    <a:p>
                      <a:pPr algn="r" rtl="1"/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solidFill>
                            <a:srgbClr val="FF0000"/>
                          </a:solidFill>
                          <a:cs typeface="B Nazanin" panose="00000400000000000000" pitchFamily="2" charset="-78"/>
                        </a:rPr>
                        <a:t>مزایا</a:t>
                      </a:r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 :</a:t>
                      </a:r>
                      <a:r>
                        <a:rPr lang="fa-IR" sz="1200" baseline="0" dirty="0" smtClean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تصمیم‌گیری سریع و کارآمد در شرایط بحرانی -</a:t>
                      </a:r>
                    </a:p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مناسب برای محیط‌های با نیاز به کنترل بالا</a:t>
                      </a:r>
                    </a:p>
                    <a:p>
                      <a:pPr algn="r" rtl="1"/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908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792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89537"/>
            <a:ext cx="8077200" cy="224333"/>
          </a:xfrm>
        </p:spPr>
        <p:txBody>
          <a:bodyPr/>
          <a:lstStyle/>
          <a:p>
            <a:pPr algn="r" rtl="1"/>
            <a:r>
              <a:rPr lang="fa-IR" sz="2800" smtClean="0"/>
              <a:t>    رزومه 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343400" y="361950"/>
            <a:ext cx="3733800" cy="3048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endParaRPr lang="en-US" sz="1400" b="1" dirty="0" smtClean="0">
              <a:cs typeface="B Nazanin" panose="000004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755850"/>
            <a:ext cx="7924800" cy="7620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>
              <a:lnSpc>
                <a:spcPct val="150000"/>
              </a:lnSpc>
            </a:pPr>
            <a:endParaRPr lang="en-US" dirty="0" smtClean="0">
              <a:cs typeface="B Nazani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748619"/>
            <a:ext cx="7924800" cy="17526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084599" y="720499"/>
            <a:ext cx="7772400" cy="3810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r>
              <a:rPr lang="fa-IR" sz="1600" b="1" dirty="0" smtClean="0">
                <a:cs typeface="B Nazanin" panose="00000400000000000000" pitchFamily="2" charset="-78"/>
              </a:rPr>
              <a:t>سوابق تحصیلی </a:t>
            </a:r>
          </a:p>
          <a:p>
            <a:pPr algn="r" rtl="1"/>
            <a:endParaRPr lang="en-US" dirty="0" smtClean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586755"/>
              </p:ext>
            </p:extLst>
          </p:nvPr>
        </p:nvGraphicFramePr>
        <p:xfrm>
          <a:off x="648534" y="1155248"/>
          <a:ext cx="81534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>
                  <a:extLst>
                    <a:ext uri="{9D8B030D-6E8A-4147-A177-3AD203B41FA5}">
                      <a16:colId xmlns:a16="http://schemas.microsoft.com/office/drawing/2014/main" val="2821221822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3997325364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1460658073"/>
                    </a:ext>
                  </a:extLst>
                </a:gridCol>
                <a:gridCol w="2038350">
                  <a:extLst>
                    <a:ext uri="{9D8B030D-6E8A-4147-A177-3AD203B41FA5}">
                      <a16:colId xmlns:a16="http://schemas.microsoft.com/office/drawing/2014/main" val="3025633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دانشگاه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سال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اخذ مدرک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رشته تحصیلی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مقطع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195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دانشگاه آزاد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1392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مهندسی نفت گرایش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بهره برداری از منابع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666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دانشگاه آزاد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1403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مهندسی ایمنی ، بهداشت و محیط زیست (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1400" baseline="0" dirty="0" smtClean="0">
                          <a:cs typeface="B Nazanin" panose="00000400000000000000" pitchFamily="2" charset="-78"/>
                        </a:rPr>
                        <a:t>HSE 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)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کارشناسی ارشد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165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دانشگاه تهران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1403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Doctorate of Business Administration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دانش پذیر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58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68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204261" y="742950"/>
            <a:ext cx="16546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سبک رهبری پیشنهادی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210428"/>
              </p:ext>
            </p:extLst>
          </p:nvPr>
        </p:nvGraphicFramePr>
        <p:xfrm>
          <a:off x="381000" y="1195032"/>
          <a:ext cx="8229600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133087709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86001025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3502229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62781774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35486492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449746801"/>
                    </a:ext>
                  </a:extLst>
                </a:gridCol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رهبری تحول گرا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2167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اجزای کلیدی 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دلایل انتخاب 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792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توسعه فردی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تشویق به نوآوری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الهام‌بخشی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فرهنگ مثبت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توسعه خلاقیت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انگیزه و تعهد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25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توجه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به توسعه فردی – ایجاد فرصت های آموزشی و توسعه ای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طرح ایده های جدید – افزایش ریسک پذیری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بیان دیدگاه و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اهداف بلند مدت – هدایت کارکنان به سمت آنها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احساس ارزشمندی و تعلق در کارکنان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تشویق به نوآوری و خلاقیت – بهبود مستمر و رقابت پذیر در سازمان 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پایبندی به اهداف سازمانی و تلاش در جهت تحقق آنها 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87621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" y="3469767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نتیجه‌گیری</a:t>
            </a:r>
          </a:p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انتخاب سبک رهبری مناسب می‌تواند تأثیر زیادی بر عملکرد و رضایت کارکنان داشته باشد. رهبری تحول‌گرا به عنوان یک سبک مؤثر در ایجاد انگیزه، خلاقیت و فرهنگ مثبت در سازمان پیشنهاد می‌شود. با اجرای این سبک، سازمان می‌تواند به اهداف خود دست یابد و به یک محیط کاری سالم و پویاتر تبدیل شود.</a:t>
            </a:r>
          </a:p>
        </p:txBody>
      </p:sp>
    </p:spTree>
    <p:extLst>
      <p:ext uri="{BB962C8B-B14F-4D97-AF65-F5344CB8AC3E}">
        <p14:creationId xmlns:p14="http://schemas.microsoft.com/office/powerpoint/2010/main" val="2822592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1657350"/>
            <a:ext cx="807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b="1" dirty="0">
                <a:cs typeface="B Nazanin" panose="00000400000000000000" pitchFamily="2" charset="-78"/>
              </a:rPr>
              <a:t>بررسی ارتباط چرخه مدیریت عملکرد و نگهداشت کارکنان شرکت هوایی ایرانیان + مدل ارزیابی عملکرد پیشنهادی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6384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80961" y="742950"/>
            <a:ext cx="15808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چرخه مدیریت عملکرد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233133"/>
              </p:ext>
            </p:extLst>
          </p:nvPr>
        </p:nvGraphicFramePr>
        <p:xfrm>
          <a:off x="304800" y="1065611"/>
          <a:ext cx="8610600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325">
                  <a:extLst>
                    <a:ext uri="{9D8B030D-6E8A-4147-A177-3AD203B41FA5}">
                      <a16:colId xmlns:a16="http://schemas.microsoft.com/office/drawing/2014/main" val="862853467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1638524427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586435852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3559278396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3527980726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4094234173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601109831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113628292"/>
                    </a:ext>
                  </a:extLst>
                </a:gridCol>
              </a:tblGrid>
              <a:tr h="209186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پاداش و شناسایی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بازخورد و توسعه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نظارت و ارزیابی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برنامه‌ریزی عملکرد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398867"/>
                  </a:ext>
                </a:extLst>
              </a:tr>
              <a:tr h="209186"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اهمیت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تعریف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اهمیت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تعریف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اهمیت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تعریف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اهمیت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1" dirty="0" smtClean="0">
                          <a:cs typeface="B Nazanin" panose="00000400000000000000" pitchFamily="2" charset="-78"/>
                        </a:rPr>
                        <a:t>تعریف </a:t>
                      </a:r>
                      <a:endParaRPr lang="en-US" sz="12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936872"/>
                  </a:ext>
                </a:extLst>
              </a:tr>
              <a:tr h="1087767">
                <a:tc>
                  <a:txBody>
                    <a:bodyPr/>
                    <a:lstStyle/>
                    <a:p>
                      <a:pPr algn="justLow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افزایش انگیزه و تعهد در کارکنان – احساس ارزشمندی در کارکنان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شناسایی و پاداش به عملکرد های برجسته 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بهبود عملکرد و افزایش رضایت شغلی با بازخود سازنده – قرارگیری در مسیر رشد و توسعه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ارائه بازخورد به کارکنان از طریق اعلام نقاط</a:t>
                      </a:r>
                      <a:r>
                        <a:rPr lang="fa-IR" sz="1200" baseline="0" dirty="0" smtClean="0">
                          <a:cs typeface="B Nazanin" panose="00000400000000000000" pitchFamily="2" charset="-78"/>
                        </a:rPr>
                        <a:t> قوت و ضعف آنها در عملکردشان – شناسایی فرصت های توسعه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ارزیابی منظم در جهت</a:t>
                      </a:r>
                      <a:r>
                        <a:rPr lang="fa-IR" sz="1100" baseline="0" dirty="0" smtClean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شناسایی مشکلات و بازخورد به کارکنان – کمک به کارکان در صورت نیاز به اصلاح عملکرد خود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پیگیری پیشرفت کارکنان در راستای اهداف تعیین شده 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قابل درک بودن اهداف و انتظارات برای کارکنان – کمک به افزایش انگیزه کارکنان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تعیین اهداف و انتظارات عملکردی برای یک از کارکنان– </a:t>
                      </a:r>
                      <a:r>
                        <a:rPr lang="en-US" sz="1100" dirty="0" smtClean="0">
                          <a:cs typeface="B Nazanin" panose="00000400000000000000" pitchFamily="2" charset="-78"/>
                        </a:rPr>
                        <a:t>SMART </a:t>
                      </a:r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 بودن اهداف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508268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7683048" y="3105150"/>
            <a:ext cx="12971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نگهداشت کارکنان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213627"/>
              </p:ext>
            </p:extLst>
          </p:nvPr>
        </p:nvGraphicFramePr>
        <p:xfrm>
          <a:off x="303051" y="3469903"/>
          <a:ext cx="8612349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783">
                  <a:extLst>
                    <a:ext uri="{9D8B030D-6E8A-4147-A177-3AD203B41FA5}">
                      <a16:colId xmlns:a16="http://schemas.microsoft.com/office/drawing/2014/main" val="3490028430"/>
                    </a:ext>
                  </a:extLst>
                </a:gridCol>
                <a:gridCol w="2870783">
                  <a:extLst>
                    <a:ext uri="{9D8B030D-6E8A-4147-A177-3AD203B41FA5}">
                      <a16:colId xmlns:a16="http://schemas.microsoft.com/office/drawing/2014/main" val="1578290897"/>
                    </a:ext>
                  </a:extLst>
                </a:gridCol>
                <a:gridCol w="2870783">
                  <a:extLst>
                    <a:ext uri="{9D8B030D-6E8A-4147-A177-3AD203B41FA5}">
                      <a16:colId xmlns:a16="http://schemas.microsoft.com/office/drawing/2014/main" val="25219378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Low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	پاداش‌دهی مناسب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	بازخورد مستمر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	تعیین اهداف واضح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5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مورد توجه بودن تلاش های کارکنان – افزایش تمایل ماندن در سازمان 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احتمال ترک شغل – احساس مشارکت در فرآیند تصمیم گیری در سازمان – افزایش رضایت شغلی کارکنان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وجود اهداف مشخص برای کارکنان – افزایش تعهد آنها – قرار گیری در مسیر درست و سازنده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839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7597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34200" y="742950"/>
            <a:ext cx="20954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مدل ارزیابی عملکرد پیشنهادی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544152"/>
              </p:ext>
            </p:extLst>
          </p:nvPr>
        </p:nvGraphicFramePr>
        <p:xfrm>
          <a:off x="228600" y="1275872"/>
          <a:ext cx="8686800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63192324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15458398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45410577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75456132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70387178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475702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ارزیابی مجدد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برنامه‌ریزی توسعه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ارائه بازخورد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تحلیل داده‌ها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جمع‌آوری داده‌ها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تعیین معیارهای عملکرد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08833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r" rtl="1"/>
                      <a:r>
                        <a:rPr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نظارت مستمر: ارزیابی مجدد عملکرد کارکنان به‌صورت دوره‌ای و به‌روزرسانی اهداف و معیارها. این ارزیابی می‌تواند به شناسایی تغییرات در نیازهای سازمان و کارکنان کمک کند.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1"/>
                      <a:r>
                        <a:rPr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برنامه‌های آموزشی: طراحی و اجرای برنامه‌های آموزشی برای بهبود مهارت‌ها و توانمندی‌های کارکنان. این برنامه‌ها می‌توانند شامل کارگاه‌های آموزشی، دوره‌های آنلاین و مشاوره‌های فردی باشند.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1"/>
                      <a:r>
                        <a:rPr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جلسات بازخورد: برگزاری جلسات منظم برای ارائه بازخورد به کارکنان و شناسایی فرصت‌های توسعه. این جلسات باید به‌صورت سازنده و مثبت برگزار شوند تا کارکنان احساس کنند که در فرآیند رشد و توسعه خود مشارکت دارند.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Low" rtl="1"/>
                      <a:r>
                        <a:rPr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تحلیل نتایج: بررسی عملکرد کارکنان در برابر معیارهای تعیین‌شده و شناسایی نقاط قوت و ضعف. این تحلیل می‌تواند به شناسایی الگوهای عملکرد و نیازهای آموزشی کمک کند.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Low" rtl="1"/>
                      <a:r>
                        <a:rPr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روش‌های جمع‌آوری: استفاده از نظرسنجی‌ها، ارزیابی‌های ۳۶۰ درجه (بازخورد از همکاران، مدیران و زیرمجموعه‌ها) و تحلیل داده‌های عملکرد (مانند گزارش‌های مالی و تولید).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معیارهای کمی: شامل اهداف مالی (مانند افزایش درآمد یا کاهش هزینه‌ها)، تولیدی (مانند تعداد محصولات تولید شده) و کیفیت (مانند درصد محصولات با کیفیت بالا).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4554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معیارهای کیفی: شامل رضایت مشتری (نظرسنجی‌های مشتریان)، همکاری تیمی (نظرسنجی‌های داخلی) و نوآوری (تعداد ایده‌های جدید ارائه شده).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784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9209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" y="971550"/>
            <a:ext cx="85344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fa-IR" sz="1600" b="1" dirty="0" smtClean="0">
                <a:cs typeface="B Nazanin" panose="00000400000000000000" pitchFamily="2" charset="-78"/>
              </a:rPr>
              <a:t>نتیجه‌گیری</a:t>
            </a:r>
          </a:p>
          <a:p>
            <a:pPr algn="justLow" rtl="1">
              <a:lnSpc>
                <a:spcPct val="150000"/>
              </a:lnSpc>
            </a:pPr>
            <a:endParaRPr lang="fa-IR" sz="1600" b="1" dirty="0">
              <a:cs typeface="B Nazanin" panose="00000400000000000000" pitchFamily="2" charset="-78"/>
            </a:endParaRPr>
          </a:p>
          <a:p>
            <a:pPr algn="justLow" rtl="1">
              <a:lnSpc>
                <a:spcPct val="150000"/>
              </a:lnSpc>
            </a:pPr>
            <a:r>
              <a:rPr lang="fa-IR" sz="1600" b="1" dirty="0">
                <a:solidFill>
                  <a:srgbClr val="FF0000"/>
                </a:solidFill>
                <a:cs typeface="B Nazanin" panose="00000400000000000000" pitchFamily="2" charset="-78"/>
              </a:rPr>
              <a:t>ارتباط بین چرخه مدیریت عملکرد و نگهداشت کارکنان در شرکت مرکز هوایی ایرانیان می‌تواند به بهبود عملکرد سازمان و افزایش رضایت کارکنان کمک کند. با اجرای مدل ارزیابی عملکرد پیشنهادی، سازمان می‌تواند به شناسایی نقاط قوت و ضعف خود پرداخته و به بهبود مستمر در فرآیندهای مدیریتی بپردازد. این امر نه‌تنها به افزایش کارایی و بهره‌وری سازمان کمک می‌کند، بلکه به ایجاد یک محیط کاری مثبت و حمایتگر نیز منجر می‌شود.</a:t>
            </a:r>
          </a:p>
        </p:txBody>
      </p:sp>
    </p:spTree>
    <p:extLst>
      <p:ext uri="{BB962C8B-B14F-4D97-AF65-F5344CB8AC3E}">
        <p14:creationId xmlns:p14="http://schemas.microsoft.com/office/powerpoint/2010/main" val="2690616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2313" y="1733550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b="1" dirty="0">
                <a:cs typeface="B Nazanin" panose="00000400000000000000" pitchFamily="2" charset="-78"/>
              </a:rPr>
              <a:t>شیوه تفکر و مدل ارتباطی خود با دیگران و مهمترین مهارت های مورد نیاز در حوزه ارتباط موثر با دیگران و کارکنان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110355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553200" y="742950"/>
            <a:ext cx="24769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تغییرات در شیوه تفکر و مدل ارتباطی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318008"/>
              </p:ext>
            </p:extLst>
          </p:nvPr>
        </p:nvGraphicFramePr>
        <p:xfrm>
          <a:off x="308693" y="1123950"/>
          <a:ext cx="86106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">
                  <a:extLst>
                    <a:ext uri="{9D8B030D-6E8A-4147-A177-3AD203B41FA5}">
                      <a16:colId xmlns:a16="http://schemas.microsoft.com/office/drawing/2014/main" val="3743846937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686460268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2544637939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3775791874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4134944394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4209382837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436181892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4077033772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529139611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81464873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توسعه مهارت‌های ارتباطی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شفافیت و صداقت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گوش دادن فعال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فرهنگ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رویکرد پیشگیرانه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42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استفاده از فناوری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آموزش مهارت‌های ارتباطی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گزارش‌گیری از حوادث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اطلاع‌رسانی منظم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پاسخ به نگرانی‌ها: 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فضای امن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تشویق مشارکت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ترویج فرهنگ ایمنی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برنامه‌ریزی برای پیشگیری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تحلیل ریسک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92067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481064" y="2301741"/>
            <a:ext cx="25490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مهمترین مهارت‌ها در حوزه ارتباط مؤثر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96385"/>
              </p:ext>
            </p:extLst>
          </p:nvPr>
        </p:nvGraphicFramePr>
        <p:xfrm>
          <a:off x="308695" y="2681320"/>
          <a:ext cx="860671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765">
                  <a:extLst>
                    <a:ext uri="{9D8B030D-6E8A-4147-A177-3AD203B41FA5}">
                      <a16:colId xmlns:a16="http://schemas.microsoft.com/office/drawing/2014/main" val="2009752553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4182370924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3317524805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728250922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3430544723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1369684703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3082927661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439889629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2455465815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3798385720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407325528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3152500107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4217811716"/>
                    </a:ext>
                  </a:extLst>
                </a:gridCol>
                <a:gridCol w="614765">
                  <a:extLst>
                    <a:ext uri="{9D8B030D-6E8A-4147-A177-3AD203B41FA5}">
                      <a16:colId xmlns:a16="http://schemas.microsoft.com/office/drawing/2014/main" val="279207181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فیدبک سازنده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آموزش و توسعه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تشویق و انگیزش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مدیریت تعارض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شفاف‌سازی اطلاعات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ارتباط غیرکلامی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گوش دادن فعال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193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شناسایی نقاط ضعف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ارائه بازخورد مثبت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ارزیابی نیازهای آموزشی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برنامه‌های آموزشی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حس تعلق: 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انگیزه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تکنیک‌های حل تعارض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شناسایی زودهنگام تعارضات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ساده‌سازی اطلاعات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استفاده از مثال‌ها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تن صدا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زبان بدن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توجه به احساسات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تکنیک‌های گوش دادن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28184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08693" y="3950149"/>
            <a:ext cx="872146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1050" b="1" dirty="0">
                <a:solidFill>
                  <a:srgbClr val="FF0000"/>
                </a:solidFill>
                <a:cs typeface="B Nazanin" panose="00000400000000000000" pitchFamily="2" charset="-78"/>
              </a:rPr>
              <a:t>نتیجه‌گیری</a:t>
            </a:r>
          </a:p>
          <a:p>
            <a:pPr algn="just" rtl="1"/>
            <a:r>
              <a:rPr lang="fa-IR" sz="1050" b="1" dirty="0">
                <a:solidFill>
                  <a:srgbClr val="FF0000"/>
                </a:solidFill>
                <a:cs typeface="B Nazanin" panose="00000400000000000000" pitchFamily="2" charset="-78"/>
              </a:rPr>
              <a:t>تغییر در شیوه تفکر و مدل ارتباطی شما به عنوان مدیر ایمنی می‌تواند تأثیر عمیقی بر فرهنگ ایمنی و عملکرد کلی سازمان داشته باشد. با تمرکز بر مهارت‌های ارتباطی مؤثر و ایجاد یک محیط کاری مثبت، می‌توانید به بهبود ایمنی و رضایت کارکنان کمک کنید. این تغییرات نه‌تنها به کاهش حوادث و بهبود ایمنی کمک می‌کند، بلکه به ایجاد یک تیم متعهد و کارآمد نیز منجر می‌شود. </a:t>
            </a:r>
          </a:p>
        </p:txBody>
      </p:sp>
    </p:spTree>
    <p:extLst>
      <p:ext uri="{BB962C8B-B14F-4D97-AF65-F5344CB8AC3E}">
        <p14:creationId xmlns:p14="http://schemas.microsoft.com/office/powerpoint/2010/main" val="23100800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158115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b="1" dirty="0">
                <a:cs typeface="B Nazanin" panose="00000400000000000000" pitchFamily="2" charset="-78"/>
              </a:rPr>
              <a:t>میزان آشنایی با فرآیند مدیریت تعاریض و یک تجربه از آخرین تعارض مهم مشاهده شده در کار خود و نحوه برخورد با آن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4448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7600" y="742950"/>
            <a:ext cx="15424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مراحل مدیریت تعارض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248599"/>
              </p:ext>
            </p:extLst>
          </p:nvPr>
        </p:nvGraphicFramePr>
        <p:xfrm>
          <a:off x="228600" y="1276350"/>
          <a:ext cx="86868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">
                  <a:extLst>
                    <a:ext uri="{9D8B030D-6E8A-4147-A177-3AD203B41FA5}">
                      <a16:colId xmlns:a16="http://schemas.microsoft.com/office/drawing/2014/main" val="2376277989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23725489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06981500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697365207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67865581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99118331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68397773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3353922804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378521243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1001750945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377210508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اجرا و پیگیری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انتخاب بهترین راه‌حل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توسعه راه‌حل‌ها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تحلیل تعارض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شناسایی تعارض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318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پیگیری نتایج 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برنامه‌ریزی برای اجرا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توافق بر سر راه‌حل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ارزیابی گزینه‌ها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تفکر خلاق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ایجاد فضایی برای گفت‌وگو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تحلیل تأثیرات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شناسایی علل اصلی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کاهش عملکرد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افزایش تنش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تغییر در رفتار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498106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7844273" y="2290213"/>
            <a:ext cx="1071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توصیف تعارض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401951"/>
              </p:ext>
            </p:extLst>
          </p:nvPr>
        </p:nvGraphicFramePr>
        <p:xfrm>
          <a:off x="228600" y="3575492"/>
          <a:ext cx="86868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1471436650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81757943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6243944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علت تعارض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طرفین درگیر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343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نارضایتی عمومی از شرایط کاری و عدم توجه به الزامات ایمنی به عنوان یک نتیجه از این نارضایتی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من به عنوان کارشناس ایمنی که مسئولیت حفظ ایمنی و سلامت کارکنان را به عهده دارم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Nazanin" panose="00000400000000000000" pitchFamily="2" charset="-78"/>
                        </a:rPr>
                        <a:t>همکاران در بخش‌های عملیاتی  مختلف که از وضعیت موجود ناراضی هستند.</a:t>
                      </a:r>
                      <a:endParaRPr lang="en-US" sz="12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015713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8600" y="2593313"/>
            <a:ext cx="8686800" cy="3810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r>
              <a:rPr lang="fa-IR" sz="1400" dirty="0" smtClean="0">
                <a:cs typeface="B Nazanin" panose="00000400000000000000" pitchFamily="2" charset="-78"/>
              </a:rPr>
              <a:t>ناراحتی و نگرانی به دلیل مسائل مختلف مانند : فشار کاری بالا – کمبود منابع – عدم شفافیت در تصمیم گیری های بخش های مورد نظر – بی توجهی به رعایت الزامات ایمنی و وجود خطرات جدی در انجام کار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6947" y="3123524"/>
            <a:ext cx="11384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جزییات تعارض </a:t>
            </a:r>
            <a:endParaRPr lang="en-US" sz="1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1885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0" y="742950"/>
            <a:ext cx="14318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روش‌های حل تعارض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445829"/>
              </p:ext>
            </p:extLst>
          </p:nvPr>
        </p:nvGraphicFramePr>
        <p:xfrm>
          <a:off x="251961" y="1167533"/>
          <a:ext cx="8686800" cy="180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">
                  <a:extLst>
                    <a:ext uri="{9D8B030D-6E8A-4147-A177-3AD203B41FA5}">
                      <a16:colId xmlns:a16="http://schemas.microsoft.com/office/drawing/2014/main" val="25787549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331365891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477335470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74802853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331760103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4544175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361621153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9169161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920318589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16342137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پیگیری و ارزیابی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توسعه برنامه‌های حمایتی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گفت‌وگوی سازنده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تحلیل مشکلات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گوش دادن فعال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252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برگزاری جلسات منظم برای بررسی پیشرفت و حل مشکلات جدید که ممکن است به وجود بیاید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پس از اجرای تغییرات، پیگیری وضعیت و ارزیابی تأثیر آن‌ها بر نارضایتی و رعایت الزامات ایمنی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اطلاع رسانی به همکاران</a:t>
                      </a:r>
                      <a:r>
                        <a:rPr lang="fa-IR" sz="1100" baseline="0" dirty="0" smtClean="0">
                          <a:cs typeface="B Nazanin" panose="00000400000000000000" pitchFamily="2" charset="-78"/>
                        </a:rPr>
                        <a:t> در مورد تغییرات انجام شده و تاثیر آن بر ایمنی و کارایی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همکاری با مدیریت بخش ها در جهت ایجاد تغییرات ملموس مثبت در محل کار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تشویق همکاران در جهت بیان نظرات برای بهبود شرایط ایمن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برگزاری جلسات گروهی و ایجاد حس همکاری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شناسایی ارتباط بین نارضایتی و عدم رعایت الزامات ایمنی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جمع آوری و تحلیل نظرات و پیشنهادات همکاران جهت شناسایی مشکلات اصلی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ایجاد فضای امن و بدون قضاوت – بیان نظرات به صورت آزادانه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100" dirty="0" smtClean="0">
                          <a:cs typeface="B Nazanin" panose="00000400000000000000" pitchFamily="2" charset="-78"/>
                        </a:rPr>
                        <a:t>برگزاری</a:t>
                      </a:r>
                      <a:r>
                        <a:rPr lang="fa-IR" sz="1100" baseline="0" dirty="0" smtClean="0">
                          <a:cs typeface="B Nazanin" panose="00000400000000000000" pitchFamily="2" charset="-78"/>
                        </a:rPr>
                        <a:t> جلسه غیر رسمی – شنیدن نگرانی ها و دغدغه ها </a:t>
                      </a:r>
                      <a:endParaRPr lang="en-US" sz="11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04750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8363" y="3347542"/>
            <a:ext cx="86634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نتیجه‌گیری:</a:t>
            </a:r>
          </a:p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با گوش دادن به همکاران و ایجاد فضایی برای گفتگو، توانستم نارضایتی‌های آن‌ها را شناسایی کرده و بهبودهای لازم را در حد توان در محیط کار ایجاد کنم . این رویکرد نه تنها به افزایش رعایت الزامات ایمنی کمک می‌کند بلکه به بهبود روحیه و انگیزه کارکنان نیز منجر می‌شود. با ایجاد یک فرهنگ باز و حمایتی، می‌توانیم به بهبود ایمنی و کارایی در سازمان کمک کنیم.</a:t>
            </a:r>
          </a:p>
        </p:txBody>
      </p:sp>
    </p:spTree>
    <p:extLst>
      <p:ext uri="{BB962C8B-B14F-4D97-AF65-F5344CB8AC3E}">
        <p14:creationId xmlns:p14="http://schemas.microsoft.com/office/powerpoint/2010/main" val="207447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89537"/>
            <a:ext cx="8077200" cy="224333"/>
          </a:xfrm>
        </p:spPr>
        <p:txBody>
          <a:bodyPr/>
          <a:lstStyle/>
          <a:p>
            <a:pPr algn="r" rtl="1"/>
            <a:r>
              <a:rPr lang="fa-IR" sz="2800" dirty="0" smtClean="0"/>
              <a:t>    رزومه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3"/>
          </p:nvPr>
        </p:nvSpPr>
        <p:spPr>
          <a:xfrm>
            <a:off x="8001000" y="4781550"/>
            <a:ext cx="914400" cy="367538"/>
          </a:xfrm>
        </p:spPr>
        <p:txBody>
          <a:bodyPr/>
          <a:lstStyle/>
          <a:p>
            <a:r>
              <a:rPr lang="en-US" dirty="0" smtClean="0"/>
              <a:t>1/1/2023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742950"/>
            <a:ext cx="3810000" cy="6096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r>
              <a:rPr lang="fa-IR" sz="1600" b="1" dirty="0" smtClean="0">
                <a:cs typeface="B Nazanin" panose="00000400000000000000" pitchFamily="2" charset="-78"/>
              </a:rPr>
              <a:t>سوابق شغلی </a:t>
            </a:r>
            <a:endParaRPr lang="en-US" sz="1600" b="1" dirty="0" smtClean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52214"/>
              </p:ext>
            </p:extLst>
          </p:nvPr>
        </p:nvGraphicFramePr>
        <p:xfrm>
          <a:off x="381000" y="1047750"/>
          <a:ext cx="8534400" cy="355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595992874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411389865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17724977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سال فعالیت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محل کار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سمت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995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مهر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1394 الی اسفند 1394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شرکت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عملیات غیرصنعتی مناطق نفتخیز جنوب  - اهواز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نماینده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HSE </a:t>
                      </a: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 پیمانکار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28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بهمن 1395 الی مرداد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1396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شرکت صنایع کارخانجات پتروشیمی ( رامپکو ) پالایشگاه جزیره سیری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105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مرداد 1396 الی خرداد 1398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اداره تعمیرات مرکزی مناطق نفت خیز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جنوب - اهواز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245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مهر 1398 الی تیر 1400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پالایشگاه </a:t>
                      </a:r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NGL </a:t>
                      </a: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 جزیره خارگ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77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مرداد 1400 الی دی 1401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نیروگاه مفتح همدان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751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دی 1401 الی خرداد 1402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نیروگاه جنوب دو اصفهان ( فولاد مبارکه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)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071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خرداد 1402 الی تاکنون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شرکت مهندسی و ساخت موتور و تجهیزات هوایی ایرانیان – کرج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کارشناس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245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48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591" y="188595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3200" b="1" dirty="0">
                <a:cs typeface="B Nazanin" panose="00000400000000000000" pitchFamily="2" charset="-78"/>
              </a:rPr>
              <a:t>مهمترین چالش ها در مدیریت ایمنی و برنامه و پیشنهادات جهت رویارویی با آنها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4306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10200" y="666750"/>
            <a:ext cx="362150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نبود آموزش های ایمنی بلند مدت و کافی در حوزه ایمنی 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6693" y="1030442"/>
            <a:ext cx="27687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پیامدهای نبود آموزش‌های ایمنی بلندمدت و کافی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087523"/>
              </p:ext>
            </p:extLst>
          </p:nvPr>
        </p:nvGraphicFramePr>
        <p:xfrm>
          <a:off x="228600" y="1504950"/>
          <a:ext cx="8686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94498622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537063977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18801579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062943657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612722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عدم تطابق با استانداردها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تضعیف فرهنگ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هزینه‌های درمان و جبران خسارت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بهره‌وری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حوادث و سوانح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78436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672036" y="2165607"/>
            <a:ext cx="13596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پیشنهادات برای بهبود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633762"/>
              </p:ext>
            </p:extLst>
          </p:nvPr>
        </p:nvGraphicFramePr>
        <p:xfrm>
          <a:off x="228600" y="2691116"/>
          <a:ext cx="868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174561459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7050538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3015039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80788323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0402018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تشویق به مشارکت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ارزیابی دوره‌ای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استفاده از فناوری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شبیه‌سازی‌های عملی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برنامه‌های آموزشی منظم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219593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7882455" y="3294035"/>
            <a:ext cx="1146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مزایای پیشنهادات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821325"/>
              </p:ext>
            </p:extLst>
          </p:nvPr>
        </p:nvGraphicFramePr>
        <p:xfrm>
          <a:off x="228600" y="3913385"/>
          <a:ext cx="868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1790875684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83249576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53662939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609651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585639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رعایت استانداردها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تقویت فرهنگ ایمنی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کاهش هزینه‌ها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افزایش بهره‌وری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کاهش حوادث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755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7685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43600" y="666750"/>
            <a:ext cx="31390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عدم وجود سیستم گزارش دهی خطرات احتمالی 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70941" y="991074"/>
            <a:ext cx="31822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پیامدهای عدم وجود سیستم گزارش‌دهی خطرات احتمالی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320994"/>
              </p:ext>
            </p:extLst>
          </p:nvPr>
        </p:nvGraphicFramePr>
        <p:xfrm>
          <a:off x="228600" y="1466311"/>
          <a:ext cx="87246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924">
                  <a:extLst>
                    <a:ext uri="{9D8B030D-6E8A-4147-A177-3AD203B41FA5}">
                      <a16:colId xmlns:a16="http://schemas.microsoft.com/office/drawing/2014/main" val="1628692831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1233914443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4237793506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3380812986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41132453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تضعیف فرهنگ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عدم بهبود مستمر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انگیزه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عدم آگاهی مدیریت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خطرات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095126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593552" y="1948288"/>
            <a:ext cx="13596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پیشنهادات برای بهبود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68240"/>
              </p:ext>
            </p:extLst>
          </p:nvPr>
        </p:nvGraphicFramePr>
        <p:xfrm>
          <a:off x="228600" y="2400405"/>
          <a:ext cx="872462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924">
                  <a:extLst>
                    <a:ext uri="{9D8B030D-6E8A-4147-A177-3AD203B41FA5}">
                      <a16:colId xmlns:a16="http://schemas.microsoft.com/office/drawing/2014/main" val="2362597780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1740332807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2034157776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3264645411"/>
                    </a:ext>
                  </a:extLst>
                </a:gridCol>
                <a:gridCol w="1744924">
                  <a:extLst>
                    <a:ext uri="{9D8B030D-6E8A-4147-A177-3AD203B41FA5}">
                      <a16:colId xmlns:a16="http://schemas.microsoft.com/office/drawing/2014/main" val="2505623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تحلیل داده‌ها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بررسی و پیگیری گزارش‌ها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تشویق به گزارش‌دهی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آموزش کارکنان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ایجاد سیستم گزارش‌دهی آنلاین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384331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7806752" y="3053074"/>
            <a:ext cx="1146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مزایای پیشنهادات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37725"/>
              </p:ext>
            </p:extLst>
          </p:nvPr>
        </p:nvGraphicFramePr>
        <p:xfrm>
          <a:off x="228601" y="3555979"/>
          <a:ext cx="871961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923">
                  <a:extLst>
                    <a:ext uri="{9D8B030D-6E8A-4147-A177-3AD203B41FA5}">
                      <a16:colId xmlns:a16="http://schemas.microsoft.com/office/drawing/2014/main" val="2621262243"/>
                    </a:ext>
                  </a:extLst>
                </a:gridCol>
                <a:gridCol w="1743923">
                  <a:extLst>
                    <a:ext uri="{9D8B030D-6E8A-4147-A177-3AD203B41FA5}">
                      <a16:colId xmlns:a16="http://schemas.microsoft.com/office/drawing/2014/main" val="3388735411"/>
                    </a:ext>
                  </a:extLst>
                </a:gridCol>
                <a:gridCol w="1743923">
                  <a:extLst>
                    <a:ext uri="{9D8B030D-6E8A-4147-A177-3AD203B41FA5}">
                      <a16:colId xmlns:a16="http://schemas.microsoft.com/office/drawing/2014/main" val="3887120270"/>
                    </a:ext>
                  </a:extLst>
                </a:gridCol>
                <a:gridCol w="1743923">
                  <a:extLst>
                    <a:ext uri="{9D8B030D-6E8A-4147-A177-3AD203B41FA5}">
                      <a16:colId xmlns:a16="http://schemas.microsoft.com/office/drawing/2014/main" val="139725058"/>
                    </a:ext>
                  </a:extLst>
                </a:gridCol>
                <a:gridCol w="1743923">
                  <a:extLst>
                    <a:ext uri="{9D8B030D-6E8A-4147-A177-3AD203B41FA5}">
                      <a16:colId xmlns:a16="http://schemas.microsoft.com/office/drawing/2014/main" val="10866055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تقویت فرهنگ ایمنی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بهبود مستمر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افزایش انگیزه کارکنان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افزایش آگاهی مدیریت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کاهش خطرات</a:t>
                      </a:r>
                      <a:endParaRPr lang="en-US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508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5409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742950"/>
            <a:ext cx="6781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عدم تعریف فرآیند مشخص خرید، توزیع و عدم تأمین به موقع تجهیزات حفاظت فردی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6400" y="1110475"/>
            <a:ext cx="7239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پیامدهای عدم تعریف فرآیند مشخص خرید، توزیع و عدم تأمین به موقع تجهیزات حفاظت فردی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606467"/>
              </p:ext>
            </p:extLst>
          </p:nvPr>
        </p:nvGraphicFramePr>
        <p:xfrm>
          <a:off x="228600" y="1502556"/>
          <a:ext cx="868680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52884518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202774596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25114451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76763855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103937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بهره‌وری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عدم تطابق با استانداردها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هزینه‌های اضافی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اعتماد به نفس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خطرات ایمنی عدم تأمین به موقع تجهیزات حفاظت فردی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513751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555732" y="2359678"/>
            <a:ext cx="13596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پیشنهادات برای بهبود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96703"/>
              </p:ext>
            </p:extLst>
          </p:nvPr>
        </p:nvGraphicFramePr>
        <p:xfrm>
          <a:off x="228600" y="2805047"/>
          <a:ext cx="8686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04093237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22527927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722128196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86077693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546539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آموزش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برقراری ارتباط با تأمین‌کنندگان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تعیین مسئولیت‌ها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ایجاد سیستم مدیریت موجودی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تعریف فرآیند خرید مشخص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47735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7602609" y="3491577"/>
            <a:ext cx="1146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مزایای پیشنهادات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236054"/>
              </p:ext>
            </p:extLst>
          </p:nvPr>
        </p:nvGraphicFramePr>
        <p:xfrm>
          <a:off x="1965960" y="3945529"/>
          <a:ext cx="694944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67432712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467012464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76381495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3272515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رعایت استانداردها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هزینه‌ها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اعتماد به نفس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خطرات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515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1848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336122" y="742950"/>
            <a:ext cx="157927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عدم وجود افسر ایمنی 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9200" y="1050727"/>
            <a:ext cx="5410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پیامدهای عدم وجود افسر ایمنی و نظارت مستمر در بخش‌های سازمان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097296"/>
              </p:ext>
            </p:extLst>
          </p:nvPr>
        </p:nvGraphicFramePr>
        <p:xfrm>
          <a:off x="228600" y="1539316"/>
          <a:ext cx="868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391544274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52783476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02002848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4717712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65939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عدم تطابق با استانداردها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انگیزه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عدم پیگیری و بهبود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آگاهی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حوادث و سوانح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324107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473566" y="1973939"/>
            <a:ext cx="13596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پیشنهادات برای بهبود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060254"/>
              </p:ext>
            </p:extLst>
          </p:nvPr>
        </p:nvGraphicFramePr>
        <p:xfrm>
          <a:off x="228600" y="2553172"/>
          <a:ext cx="868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382639501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4358726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284425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7461205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1936742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تشویق به مشارکت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گزارش‌دهی منظم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نظارت مستمر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ایجاد برنامه‌های آموزشی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استخدام افسر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91983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7685654" y="3096002"/>
            <a:ext cx="1146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مزایای پیشنهادات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788814"/>
              </p:ext>
            </p:extLst>
          </p:nvPr>
        </p:nvGraphicFramePr>
        <p:xfrm>
          <a:off x="228599" y="3572304"/>
          <a:ext cx="868179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6359">
                  <a:extLst>
                    <a:ext uri="{9D8B030D-6E8A-4147-A177-3AD203B41FA5}">
                      <a16:colId xmlns:a16="http://schemas.microsoft.com/office/drawing/2014/main" val="2830163618"/>
                    </a:ext>
                  </a:extLst>
                </a:gridCol>
                <a:gridCol w="1736359">
                  <a:extLst>
                    <a:ext uri="{9D8B030D-6E8A-4147-A177-3AD203B41FA5}">
                      <a16:colId xmlns:a16="http://schemas.microsoft.com/office/drawing/2014/main" val="1462177221"/>
                    </a:ext>
                  </a:extLst>
                </a:gridCol>
                <a:gridCol w="1736359">
                  <a:extLst>
                    <a:ext uri="{9D8B030D-6E8A-4147-A177-3AD203B41FA5}">
                      <a16:colId xmlns:a16="http://schemas.microsoft.com/office/drawing/2014/main" val="2480864046"/>
                    </a:ext>
                  </a:extLst>
                </a:gridCol>
                <a:gridCol w="1736359">
                  <a:extLst>
                    <a:ext uri="{9D8B030D-6E8A-4147-A177-3AD203B41FA5}">
                      <a16:colId xmlns:a16="http://schemas.microsoft.com/office/drawing/2014/main" val="914342776"/>
                    </a:ext>
                  </a:extLst>
                </a:gridCol>
                <a:gridCol w="1736359">
                  <a:extLst>
                    <a:ext uri="{9D8B030D-6E8A-4147-A177-3AD203B41FA5}">
                      <a16:colId xmlns:a16="http://schemas.microsoft.com/office/drawing/2014/main" val="20172316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رعایت استانداردها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انگیزه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بهبود مستمر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آگاهی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حوادث و سوانح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22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3558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742950"/>
            <a:ext cx="5562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400" b="1" dirty="0">
                <a:cs typeface="B Nazanin" panose="00000400000000000000" pitchFamily="2" charset="-78"/>
              </a:rPr>
              <a:t>عدم حضور تیم مدیریت ایمنی در تصمیم گیری های طراحی و ساخت پروژه های عمرانی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48100" y="1050727"/>
            <a:ext cx="5181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پیامدهای عدم حضور تیم مدیریت ایمنی در تصمیم‌گیری‌های طراحی و ساخت پروژه‌های عمرانی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19379"/>
              </p:ext>
            </p:extLst>
          </p:nvPr>
        </p:nvGraphicFramePr>
        <p:xfrm>
          <a:off x="228600" y="1562538"/>
          <a:ext cx="868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17097794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527701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51122726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5905657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6309882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اعتماد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کیفیت پروژه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هزینه‌های اضافی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عدم تطابق با استانداردها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خطرات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10695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7555732" y="2045061"/>
            <a:ext cx="13596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1200" b="1" dirty="0">
                <a:cs typeface="B Nazanin" panose="00000400000000000000" pitchFamily="2" charset="-78"/>
              </a:rPr>
              <a:t>پیشنهادات برای بهبود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466396"/>
              </p:ext>
            </p:extLst>
          </p:nvPr>
        </p:nvGraphicFramePr>
        <p:xfrm>
          <a:off x="228600" y="2635041"/>
          <a:ext cx="86868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843089504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73712465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18985146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356975534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7948294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ایجاد پروتکل‌های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آموزش و آگاهی‌رسانی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برگزاری جلسات منظم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شامل کردن تیم ایمنی در مراحل اولیه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ایجاد یک کمیته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798615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7768932" y="3327682"/>
            <a:ext cx="1146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1200" b="1" dirty="0">
                <a:cs typeface="B Nazanin" panose="00000400000000000000" pitchFamily="2" charset="-78"/>
              </a:rPr>
              <a:t>مزایای پیشنهادات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758053"/>
              </p:ext>
            </p:extLst>
          </p:nvPr>
        </p:nvGraphicFramePr>
        <p:xfrm>
          <a:off x="228600" y="3793888"/>
          <a:ext cx="8686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41530756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1029485237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793765528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50631367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1662364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اعتماد کارکنان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افزایش کیفیت پروژه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هزینه‌ها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رعایت استانداردها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کاهش خطرات ایمنی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847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4956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495550"/>
            <a:ext cx="3581400" cy="47705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 indent="-342900">
              <a:spcBef>
                <a:spcPct val="20000"/>
              </a:spcBef>
              <a:buClr>
                <a:srgbClr val="C00000"/>
              </a:buClr>
              <a:defRPr/>
            </a:pPr>
            <a:r>
              <a:rPr lang="en-US" sz="2500" b="1" dirty="0">
                <a:solidFill>
                  <a:srgbClr val="D71923"/>
                </a:solidFill>
                <a:latin typeface="Century Gothic" panose="020B0502020202020204" pitchFamily="34" charset="0"/>
              </a:rPr>
              <a:t>Thank </a:t>
            </a:r>
            <a:r>
              <a:rPr lang="en-US" sz="2500" b="1" dirty="0" smtClean="0">
                <a:solidFill>
                  <a:srgbClr val="D71923"/>
                </a:solidFill>
                <a:latin typeface="Century Gothic" panose="020B0502020202020204" pitchFamily="34" charset="0"/>
              </a:rPr>
              <a:t>you</a:t>
            </a:r>
            <a:endParaRPr lang="en-US" sz="2500" b="1" dirty="0">
              <a:solidFill>
                <a:srgbClr val="D71923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4079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11" t="34186" r="19123" b="31628"/>
          <a:stretch/>
        </p:blipFill>
        <p:spPr>
          <a:xfrm>
            <a:off x="3810000" y="3028950"/>
            <a:ext cx="1600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97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2800" dirty="0" smtClean="0"/>
              <a:t>رزومه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28800" y="819150"/>
            <a:ext cx="7010400" cy="9906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endParaRPr lang="fa-IR" dirty="0"/>
          </a:p>
          <a:p>
            <a:pPr algn="r" rt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719450" y="752545"/>
            <a:ext cx="3200400" cy="5334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دوره ها و مهارت ها </a:t>
            </a:r>
            <a:endParaRPr lang="en-US" sz="1400" b="1" dirty="0" smtClean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275514"/>
              </p:ext>
            </p:extLst>
          </p:nvPr>
        </p:nvGraphicFramePr>
        <p:xfrm>
          <a:off x="609600" y="1037044"/>
          <a:ext cx="8043549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745">
                  <a:extLst>
                    <a:ext uri="{9D8B030D-6E8A-4147-A177-3AD203B41FA5}">
                      <a16:colId xmlns:a16="http://schemas.microsoft.com/office/drawing/2014/main" val="1020085012"/>
                    </a:ext>
                  </a:extLst>
                </a:gridCol>
                <a:gridCol w="1981745">
                  <a:extLst>
                    <a:ext uri="{9D8B030D-6E8A-4147-A177-3AD203B41FA5}">
                      <a16:colId xmlns:a16="http://schemas.microsoft.com/office/drawing/2014/main" val="4245025055"/>
                    </a:ext>
                  </a:extLst>
                </a:gridCol>
                <a:gridCol w="1981745">
                  <a:extLst>
                    <a:ext uri="{9D8B030D-6E8A-4147-A177-3AD203B41FA5}">
                      <a16:colId xmlns:a16="http://schemas.microsoft.com/office/drawing/2014/main" val="1964814442"/>
                    </a:ext>
                  </a:extLst>
                </a:gridCol>
                <a:gridCol w="2098314">
                  <a:extLst>
                    <a:ext uri="{9D8B030D-6E8A-4147-A177-3AD203B41FA5}">
                      <a16:colId xmlns:a16="http://schemas.microsoft.com/office/drawing/2014/main" val="9399642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برگزار کننده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دوره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برگزار کننده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دوره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444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مرکز تحقیقات و تعلیمات حفاظت کار</a:t>
                      </a:r>
                    </a:p>
                    <a:p>
                      <a:pPr algn="ctr" rtl="1"/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ایمنی عمومی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دانشگاه صنعت نفت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ایمنی</a:t>
                      </a:r>
                      <a:r>
                        <a:rPr lang="fa-IR" sz="1050" baseline="0" dirty="0" smtClean="0">
                          <a:cs typeface="B Nazanin" panose="00000400000000000000" pitchFamily="2" charset="-78"/>
                        </a:rPr>
                        <a:t> مواد شیمیایی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246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شرکت توسعه یک مپنا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ارزیابی</a:t>
                      </a:r>
                      <a:r>
                        <a:rPr lang="fa-IR" sz="1050" baseline="0" dirty="0" smtClean="0">
                          <a:cs typeface="B Nazanin" panose="00000400000000000000" pitchFamily="2" charset="-78"/>
                        </a:rPr>
                        <a:t> ریسک بوتای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دانشگاه صنعت نفت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سیستم</a:t>
                      </a:r>
                      <a:r>
                        <a:rPr lang="fa-IR" sz="1050" baseline="0" dirty="0" smtClean="0">
                          <a:cs typeface="B Nazanin" panose="00000400000000000000" pitchFamily="2" charset="-78"/>
                        </a:rPr>
                        <a:t> مجوز کار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693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مرکز</a:t>
                      </a:r>
                      <a:r>
                        <a:rPr lang="fa-IR" sz="1050" baseline="0" dirty="0" smtClean="0">
                          <a:cs typeface="B Nazanin" panose="00000400000000000000" pitchFamily="2" charset="-78"/>
                        </a:rPr>
                        <a:t> هوایی مپنا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اطفا حریق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دانشگاه امیر کبیر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مدیریت پروژه</a:t>
                      </a:r>
                      <a:r>
                        <a:rPr lang="fa-IR" sz="1050" baseline="0" dirty="0" smtClean="0">
                          <a:cs typeface="B Nazanin" panose="00000400000000000000" pitchFamily="2" charset="-78"/>
                        </a:rPr>
                        <a:t>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511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مرکز هوایی مپنا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امداد و نجات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دانا پایش اهواز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ایمنی داربست بندی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210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دانا پایش اهواز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تربیت افسر ایمنی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دانا پایش اهواز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ایزو 45001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716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مرکز آموزش مدیریت دولتی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مدیریت تعارض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دانا پایش اهواز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ایزو 14001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883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مرکز آموزش مدیریت دولتی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اصول سرپرستی و مدیریت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مرکز</a:t>
                      </a:r>
                      <a:r>
                        <a:rPr lang="fa-IR" sz="1050" baseline="0" dirty="0" smtClean="0">
                          <a:cs typeface="B Nazanin" panose="00000400000000000000" pitchFamily="2" charset="-78"/>
                        </a:rPr>
                        <a:t> تحقیقات و تعلیمات حفاظت کار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050" dirty="0" smtClean="0">
                          <a:cs typeface="B Nazanin" panose="00000400000000000000" pitchFamily="2" charset="-78"/>
                        </a:rPr>
                        <a:t>ارزیابی ریسک </a:t>
                      </a:r>
                      <a:endParaRPr lang="en-US" sz="105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838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مرکز آموزش مدیریت دولتی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جانشین پروری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مرکز آموزش مدیریت دولتی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تفکر سیستمی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256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مکتب خانه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رفتار سازمانی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مرکز آموزش مدیریت دولتی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خلاقیت و حل مسئله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330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43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2800" dirty="0" smtClean="0"/>
              <a:t>رزومه 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-533400" y="971550"/>
            <a:ext cx="8991600" cy="3810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934200" y="800100"/>
            <a:ext cx="1981200" cy="3429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 rtl="1"/>
            <a:r>
              <a:rPr lang="fa-IR" sz="1400" b="1" dirty="0" smtClean="0">
                <a:cs typeface="B Nazanin" panose="00000400000000000000" pitchFamily="2" charset="-78"/>
              </a:rPr>
              <a:t>دوره ها و مهارت ها </a:t>
            </a:r>
            <a:endParaRPr lang="en-US" sz="1400" b="1" dirty="0" smtClean="0"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172923"/>
              </p:ext>
            </p:extLst>
          </p:nvPr>
        </p:nvGraphicFramePr>
        <p:xfrm>
          <a:off x="4953000" y="1157044"/>
          <a:ext cx="3962399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399">
                  <a:extLst>
                    <a:ext uri="{9D8B030D-6E8A-4147-A177-3AD203B41FA5}">
                      <a16:colId xmlns:a16="http://schemas.microsoft.com/office/drawing/2014/main" val="897974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مهارت ها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943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نظارت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و کنترل عملیاتی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75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آشنایی با قوانین و مقررات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812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آشنایی کامل با شناسایی خطرات و ارزیابی ریسک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951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تدوین برنامه های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278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آشنایی کامل با تجهیزات ایمنی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02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آشنایی کامل با سیستم </a:t>
                      </a:r>
                      <a:endParaRPr lang="en-US" sz="1400" dirty="0" smtClean="0">
                        <a:cs typeface="B Nazanin" panose="00000400000000000000" pitchFamily="2" charset="-78"/>
                      </a:endParaRPr>
                    </a:p>
                    <a:p>
                      <a:pPr algn="ctr"/>
                      <a:r>
                        <a:rPr lang="en-US" sz="1400" dirty="0" smtClean="0">
                          <a:cs typeface="B Nazanin" panose="00000400000000000000" pitchFamily="2" charset="-78"/>
                        </a:rPr>
                        <a:t>OKR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106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آشنایی</a:t>
                      </a:r>
                      <a:r>
                        <a:rPr lang="fa-IR" sz="1400" baseline="0" dirty="0" smtClean="0">
                          <a:cs typeface="B Nazanin" panose="00000400000000000000" pitchFamily="2" charset="-78"/>
                        </a:rPr>
                        <a:t> کامل با مهارت های مدیریتی </a:t>
                      </a:r>
                      <a:endParaRPr lang="en-US" sz="1400" baseline="0" dirty="0" smtClean="0">
                        <a:cs typeface="B Nazanin" panose="00000400000000000000" pitchFamily="2" charset="-78"/>
                      </a:endParaRPr>
                    </a:p>
                    <a:p>
                      <a:pPr algn="ctr"/>
                      <a:r>
                        <a:rPr lang="en-US" sz="1400" baseline="0" dirty="0" smtClean="0">
                          <a:cs typeface="B Nazanin" panose="00000400000000000000" pitchFamily="2" charset="-78"/>
                        </a:rPr>
                        <a:t>4H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57091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014807"/>
              </p:ext>
            </p:extLst>
          </p:nvPr>
        </p:nvGraphicFramePr>
        <p:xfrm>
          <a:off x="304800" y="1152038"/>
          <a:ext cx="4419600" cy="1670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201660388"/>
                    </a:ext>
                  </a:extLst>
                </a:gridCol>
              </a:tblGrid>
              <a:tr h="328128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سوابق تحقیقاتی 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010672"/>
                  </a:ext>
                </a:extLst>
              </a:tr>
              <a:tr h="629378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0" dirty="0" smtClean="0">
                          <a:cs typeface="B Nazanin" panose="00000400000000000000" pitchFamily="2" charset="-78"/>
                        </a:rPr>
                        <a:t>مقاله ارزیابی ریسک به روش پاپیونی</a:t>
                      </a:r>
                      <a:r>
                        <a:rPr lang="fa-IR" sz="1400" b="0" baseline="0" dirty="0" smtClean="0">
                          <a:cs typeface="B Nazanin" panose="00000400000000000000" pitchFamily="2" charset="-78"/>
                        </a:rPr>
                        <a:t> ( مطالعه موردی کار در ارتفاع پروژه کولینگ تاور نیروگاه مفتح همدان ) </a:t>
                      </a:r>
                      <a:endParaRPr lang="en-US" sz="14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642820"/>
                  </a:ext>
                </a:extLst>
              </a:tr>
              <a:tr h="712993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0" dirty="0" smtClean="0">
                          <a:cs typeface="B Nazanin" panose="00000400000000000000" pitchFamily="2" charset="-78"/>
                        </a:rPr>
                        <a:t>پایان نامه با عنوان بررسی</a:t>
                      </a:r>
                      <a:r>
                        <a:rPr lang="fa-IR" sz="1400" b="0" baseline="0" dirty="0" smtClean="0">
                          <a:cs typeface="B Nazanin" panose="00000400000000000000" pitchFamily="2" charset="-78"/>
                        </a:rPr>
                        <a:t> ایمنی در صنعت صنعت ساخت موتور و تجهیزات هوایی</a:t>
                      </a:r>
                      <a:r>
                        <a:rPr lang="en-US" sz="1400" b="0" baseline="0" dirty="0" smtClean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400" b="0" baseline="0" dirty="0" smtClean="0">
                          <a:cs typeface="B Nazanin" panose="00000400000000000000" pitchFamily="2" charset="-78"/>
                        </a:rPr>
                        <a:t> راهکار های افزایش ارتقاء ایمنی  </a:t>
                      </a:r>
                      <a:endParaRPr lang="en-US" sz="14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205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15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2248585"/>
            <a:ext cx="6934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b="1" dirty="0">
                <a:cs typeface="B Nazanin" panose="00000400000000000000" pitchFamily="2" charset="-78"/>
              </a:rPr>
              <a:t>تشریح نقش مدیریت ایمنی در تحقق نقشه استراتژی معاونت منابع انسانی و پشتیبانی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2246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158677"/>
              </p:ext>
            </p:extLst>
          </p:nvPr>
        </p:nvGraphicFramePr>
        <p:xfrm>
          <a:off x="228600" y="1123950"/>
          <a:ext cx="8686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71959918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681629919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88812391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44089800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989655455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2828159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توسعه مهارت‌ها و آموزش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پاسخگویی به الزامات قانونی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توسعه فرهنگ ایمنی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کاهش هزینه‌ها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افزایش بهره‌وری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dirty="0" smtClean="0">
                          <a:cs typeface="B Nazanin" panose="00000400000000000000" pitchFamily="2" charset="-78"/>
                        </a:rPr>
                        <a:t>حفاظت از منابع انسانی</a:t>
                      </a:r>
                      <a:endParaRPr lang="en-US" sz="14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932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آشنایی با خطرات محیط کار – آشنایی با راه های کنترل خطرات 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پایبندی به الزامات و قوانین کشوری و بین المللی – جلوگیری از مشکلات قانونی – افزایش اعتبار سازمان 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افزایش انگیزه کارکنان – ارتقا</a:t>
                      </a:r>
                      <a:r>
                        <a:rPr lang="fa-IR" sz="1200" b="0" baseline="0" dirty="0" smtClean="0">
                          <a:cs typeface="B Nazanin" panose="00000400000000000000" pitchFamily="2" charset="-78"/>
                        </a:rPr>
                        <a:t> رفتار ایمنی در سازمان 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کاهش هزینه های ناشی از حوادث و بیماری ها – کاهش غیبت های طولانی مدت – کاهش جبران خسارت 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تمرکز بیشتر بر روی</a:t>
                      </a:r>
                      <a:r>
                        <a:rPr lang="fa-IR" sz="1200" b="0" baseline="0" dirty="0" smtClean="0">
                          <a:cs typeface="B Nazanin" panose="00000400000000000000" pitchFamily="2" charset="-78"/>
                        </a:rPr>
                        <a:t> وظایف – بهبود عملکرد کلی سازمان 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b="0" dirty="0" smtClean="0">
                          <a:cs typeface="B Nazanin" panose="00000400000000000000" pitchFamily="2" charset="-78"/>
                        </a:rPr>
                        <a:t>ایجاد محیط ایمن – جلوگیری از بروز حوادث و آسیب  - حفظ ایمنی</a:t>
                      </a:r>
                      <a:r>
                        <a:rPr lang="fa-IR" sz="1200" b="0" baseline="0" dirty="0" smtClean="0">
                          <a:cs typeface="B Nazanin" panose="00000400000000000000" pitchFamily="2" charset="-78"/>
                        </a:rPr>
                        <a:t> کارکنان </a:t>
                      </a:r>
                      <a:endParaRPr lang="en-US" sz="1200" b="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86431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56410" y="3257550"/>
            <a:ext cx="8686800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نتیجه‌گیری</a:t>
            </a:r>
          </a:p>
          <a:p>
            <a:pPr algn="just" rtl="1"/>
            <a:r>
              <a:rPr lang="fa-IR" sz="1400" b="1" dirty="0">
                <a:solidFill>
                  <a:srgbClr val="FF0000"/>
                </a:solidFill>
                <a:cs typeface="B Nazanin" panose="00000400000000000000" pitchFamily="2" charset="-78"/>
              </a:rPr>
              <a:t>به طور کلی، مدیریت ایمنی نه تنها به حفاظت از کارکنان کمک می‌کند، بلکه به تحقق اهداف استراتژیک معاونت منابع انسانی و پشتیبانی نیز کمک می‌کند. با ایجاد یک محیط کار ایمن و سالم، سازمان می‌تواند به بهره‌وری بالاتر، کاهش هزینه‌ها و توسعه فرهنگ ایمنی دست یابد.</a:t>
            </a:r>
          </a:p>
        </p:txBody>
      </p:sp>
    </p:spTree>
    <p:extLst>
      <p:ext uri="{BB962C8B-B14F-4D97-AF65-F5344CB8AC3E}">
        <p14:creationId xmlns:p14="http://schemas.microsoft.com/office/powerpoint/2010/main" val="1187661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0600" y="1733550"/>
            <a:ext cx="7086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3200" b="1" dirty="0">
                <a:cs typeface="B Nazanin" panose="00000400000000000000" pitchFamily="2" charset="-78"/>
              </a:rPr>
              <a:t>شناسایی مهمترین ریسک های پیش روی مدیریت ایمنی در تحقق نقشه استراتژی و تشریح فرآیند مدیریت ریسک برای آنها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1745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گزارش مدیریتی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29435" y="793257"/>
            <a:ext cx="2585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sz="1400" b="1" dirty="0">
                <a:cs typeface="B Nazanin" panose="00000400000000000000" pitchFamily="2" charset="-78"/>
              </a:rPr>
              <a:t>مهم‌ترین ریسک‌های پیش روی مدیریت</a:t>
            </a:r>
            <a:endParaRPr lang="en-US" sz="1400" b="1" dirty="0">
              <a:cs typeface="B Nazanin" panose="00000400000000000000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89227"/>
              </p:ext>
            </p:extLst>
          </p:nvPr>
        </p:nvGraphicFramePr>
        <p:xfrm>
          <a:off x="152399" y="1175153"/>
          <a:ext cx="87630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50">
                  <a:extLst>
                    <a:ext uri="{9D8B030D-6E8A-4147-A177-3AD203B41FA5}">
                      <a16:colId xmlns:a16="http://schemas.microsoft.com/office/drawing/2014/main" val="2870809150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107213295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4149714007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val="1407391594"/>
                    </a:ext>
                  </a:extLst>
                </a:gridCol>
              </a:tblGrid>
              <a:tr h="284126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ریسک‌های مالی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ریسک‌های قانونی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ریسک‌های بهداشتی 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ریسک‌های فیزیکی</a:t>
                      </a:r>
                      <a:endParaRPr lang="en-US" sz="1400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593313"/>
                  </a:ext>
                </a:extLst>
              </a:tr>
              <a:tr h="1264871"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•هزینه‌های ناشی از حوادث: شامل هزینه‌های درمان، غیبت از کار و جبران خسارت.</a:t>
                      </a:r>
                    </a:p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•کاهش بهره‌وری: حوادث می‌توانند به کاهش بهره‌وری و افزایش هزینه‌ها منجر شوند.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•عدم رعایت مقررات ایمنی: ممکن است منجر به جریمه‌ها و مشکلات قانونی شود.</a:t>
                      </a:r>
                    </a:p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•مسئولیت‌های قانونی: در صورت بروز حوادث، سازمان ممکن است مسئولیت‌های قانونی داشته باشد.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/>
                        <a:t>•</a:t>
                      </a: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بیماری‌های شغلی: مانند بیماری‌های ناشی از مواد شیمیایی یا شرایط کاری نامناسب.</a:t>
                      </a:r>
                    </a:p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•آسیب‌های روانی: استرس و فشارهای روانی ناشی از کار.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dirty="0" smtClean="0"/>
                        <a:t>•</a:t>
                      </a:r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حوادث ناشی از کار: شامل سقوط از ارتفاع ، برخورد با اشیاء، و حوادث ماشین‌آلات و تجهیزات باربرداری.</a:t>
                      </a:r>
                    </a:p>
                    <a:p>
                      <a:pPr algn="r" rtl="1"/>
                      <a:r>
                        <a:rPr lang="fa-IR" sz="1400" dirty="0" smtClean="0">
                          <a:cs typeface="B Nazanin" panose="00000400000000000000" pitchFamily="2" charset="-78"/>
                        </a:rPr>
                        <a:t>•شرایط محیطی: مانند آتش‌سوزی، و سایر بلایای طبیعی.</a:t>
                      </a:r>
                    </a:p>
                    <a:p>
                      <a:pPr algn="r" rtl="1"/>
                      <a:endParaRPr lang="en-US" sz="20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263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066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7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11.xml><?xml version="1.0" encoding="utf-8"?>
<a:theme xmlns:a="http://schemas.openxmlformats.org/drawingml/2006/main" name="8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12.xml><?xml version="1.0" encoding="utf-8"?>
<a:theme xmlns:a="http://schemas.openxmlformats.org/drawingml/2006/main" name="9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13.xml><?xml version="1.0" encoding="utf-8"?>
<a:theme xmlns:a="http://schemas.openxmlformats.org/drawingml/2006/main" name="1_Persian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14.xml><?xml version="1.0" encoding="utf-8"?>
<a:theme xmlns:a="http://schemas.openxmlformats.org/drawingml/2006/main" name="10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1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2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5.xml><?xml version="1.0" encoding="utf-8"?>
<a:theme xmlns:a="http://schemas.openxmlformats.org/drawingml/2006/main" name="3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6.xml><?xml version="1.0" encoding="utf-8"?>
<a:theme xmlns:a="http://schemas.openxmlformats.org/drawingml/2006/main" name="4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7.xml><?xml version="1.0" encoding="utf-8"?>
<a:theme xmlns:a="http://schemas.openxmlformats.org/drawingml/2006/main" name="5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8.xml><?xml version="1.0" encoding="utf-8"?>
<a:theme xmlns:a="http://schemas.openxmlformats.org/drawingml/2006/main" name="6_English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ppt/theme/theme9.xml><?xml version="1.0" encoding="utf-8"?>
<a:theme xmlns:a="http://schemas.openxmlformats.org/drawingml/2006/main" name="Persian 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dirty="0" smtClean="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ontrol xmlns="http://schemas.microsoft.com/VisualStudio/2011/storyboarding/control">
  <Id Name="8965a2f5-56ca-49b2-adfb-80c22f5da9e7" Revision="1" Stencil="System.MyShapes" StencilVersion="1.0"/>
</Control>
</file>

<file path=customXml/item3.xml><?xml version="1.0" encoding="utf-8"?>
<Control xmlns="http://schemas.microsoft.com/VisualStudio/2011/storyboarding/control">
  <Id Name="b155323a-d81b-4362-9fca-303413a48e8d" Revision="1" Stencil="System.MyShapes" StencilVersion="1.0"/>
</Control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645__x0627__x0698__x0648__x0644__x0020__x0645__x0631__x0628__x0648__x0637__x0647_ xmlns="00c20b2c-8d28-436a-b7e8-6eb29e848ee0" xsi:nil="true"/>
    <_x0634__x0645__x0627__x0631__x0647__x0020__x0628__x0627__x0632__x0646__x06af__x0631__x064a_ xmlns="00c20b2c-8d28-436a-b7e8-6eb29e848ee0">0</_x0634__x0645__x0627__x0631__x0647__x0020__x0628__x0627__x0632__x0646__x06af__x0631__x064a_>
    <_x0641__x0631__x0622__x064a__x0646__x062f_ xmlns="00c20b2c-8d28-436a-b7e8-6eb29e848ee0">عمومي</_x0641__x0631__x0622__x064a__x0646__x062f_>
    <_x0646__x0648__x0639__x0020__x0645__x062f__x0631__x0643_ xmlns="00c20b2c-8d28-436a-b7e8-6eb29e848ee0">ساير</_x0646__x0648__x0639__x0020__x0645__x062f__x0631__x0643_>
    <_x0633__x0637__x062d__x0020__x0645__x062d__x0631__x0645__x0627__x0646__x06af__x064a_ xmlns="00c20b2c-8d28-436a-b7e8-6eb29e848ee0">سازماني</_x0633__x0637__x062d__x0020__x0645__x062d__x0631__x0645__x0627__x0646__x06af__x064a_>
    <_x0646__x0627__x0645__x0020__x062f__x067e__x0627__x0631__x062a__x0645__x0627__x0646_ xmlns="00c20b2c-8d28-436a-b7e8-6eb29e848ee0">مركز هوايي</_x0646__x0627__x0645__x0020__x062f__x067e__x0627__x0631__x062a__x0645__x0627__x0646_>
    <_x0632__x064a__x0631__x0641__x0631__x0622__x064a__x0646__x062f_ xmlns="00c20b2c-8d28-436a-b7e8-6eb29e848ee0" xsi:nil="true"/>
    <_x0627__x0633__x062a__x0627__x0646__x062f__x0627__x0631__x062f__x0020__x0645__x0631__x0628__x0648__x0637__x0647_ xmlns="00c20b2c-8d28-436a-b7e8-6eb29e848ee0"/>
    <_x0644__x064a__x0646__x0643__x0020__x0641__x0631__x0645__x0020__x0627__x0644__x0643__x062a__x0631__x0648__x0646__x064a__x0643__x064a_ xmlns="00c20b2c-8d28-436a-b7e8-6eb29e848ee0">
      <Url xsi:nil="true"/>
      <Description xsi:nil="true"/>
    </_x0644__x064a__x0646__x0643__x0020__x0641__x0631__x0645__x0020__x0627__x0644__x0643__x062a__x0631__x0648__x0646__x064a__x0643__x064a_>
    <Issue xmlns="00c20b2c-8d28-436a-b7e8-6eb29e848ee0">0</Issu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8FB7AEE6A8C04FAFA30E8FD55F2C48" ma:contentTypeVersion="10" ma:contentTypeDescription="Create a new document." ma:contentTypeScope="" ma:versionID="1e768674156a47a746f49f6f6aa3a5da">
  <xsd:schema xmlns:xsd="http://www.w3.org/2001/XMLSchema" xmlns:xs="http://www.w3.org/2001/XMLSchema" xmlns:p="http://schemas.microsoft.com/office/2006/metadata/properties" xmlns:ns2="00c20b2c-8d28-436a-b7e8-6eb29e848ee0" targetNamespace="http://schemas.microsoft.com/office/2006/metadata/properties" ma:root="true" ma:fieldsID="6cfe4483cfcda3b784cc404d8637c53d" ns2:_="">
    <xsd:import namespace="00c20b2c-8d28-436a-b7e8-6eb29e848ee0"/>
    <xsd:element name="properties">
      <xsd:complexType>
        <xsd:sequence>
          <xsd:element name="documentManagement">
            <xsd:complexType>
              <xsd:all>
                <xsd:element ref="ns2:_x0646__x0648__x0639__x0020__x0645__x062f__x0631__x0643_"/>
                <xsd:element ref="ns2:_x0634__x0645__x0627__x0631__x0647__x0020__x0628__x0627__x0632__x0646__x06af__x0631__x064a_" minOccurs="0"/>
                <xsd:element ref="ns2:_x0627__x0633__x062a__x0627__x0646__x062f__x0627__x0631__x062f__x0020__x0645__x0631__x0628__x0648__x0637__x0647_" minOccurs="0"/>
                <xsd:element ref="ns2:_x0641__x0631__x0622__x064a__x0646__x062f_" minOccurs="0"/>
                <xsd:element ref="ns2:_x0632__x064a__x0631__x0641__x0631__x0622__x064a__x0646__x062f_" minOccurs="0"/>
                <xsd:element ref="ns2:_x0633__x0637__x062d__x0020__x0645__x062d__x0631__x0645__x0627__x0646__x06af__x064a_" minOccurs="0"/>
                <xsd:element ref="ns2:_x0646__x0627__x0645__x0020__x062f__x067e__x0627__x0631__x062a__x0645__x0627__x0646_" minOccurs="0"/>
                <xsd:element ref="ns2:_x0644__x064a__x0646__x0643__x0020__x0641__x0631__x0645__x0020__x0627__x0644__x0643__x062a__x0631__x0648__x0646__x064a__x0643__x064a_" minOccurs="0"/>
                <xsd:element ref="ns2:_x0645__x0627__x0698__x0648__x0644__x0020__x0645__x0631__x0628__x0648__x0637__x0647_" minOccurs="0"/>
                <xsd:element ref="ns2:Issu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20b2c-8d28-436a-b7e8-6eb29e848ee0" elementFormDefault="qualified">
    <xsd:import namespace="http://schemas.microsoft.com/office/2006/documentManagement/types"/>
    <xsd:import namespace="http://schemas.microsoft.com/office/infopath/2007/PartnerControls"/>
    <xsd:element name="_x0646__x0648__x0639__x0020__x0645__x062f__x0631__x0643_" ma:index="8" ma:displayName="نوع مدرك" ma:default="كاربرگ" ma:format="Dropdown" ma:internalName="_x0646__x0648__x0639__x0020__x0645__x062f__x0631__x0643_">
      <xsd:simpleType>
        <xsd:restriction base="dms:Choice">
          <xsd:enumeration value="روش اجرايي"/>
          <xsd:enumeration value="نظامنامه"/>
          <xsd:enumeration value="خط مشي"/>
          <xsd:enumeration value="دستورالعمل"/>
          <xsd:enumeration value="كاربرگ"/>
          <xsd:enumeration value="فرم الكترونيكي"/>
          <xsd:enumeration value="ساير"/>
          <xsd:enumeration value="آيين نامه"/>
          <xsd:enumeration value="فرايندها و شاخص ها"/>
          <xsd:enumeration value="پيوست"/>
          <xsd:enumeration value="مجموعه جزوات كاربردي SAP"/>
          <xsd:enumeration value="دستورالعمل‌هاي فني و كارگاهي"/>
        </xsd:restriction>
      </xsd:simpleType>
    </xsd:element>
    <xsd:element name="_x0634__x0645__x0627__x0631__x0647__x0020__x0628__x0627__x0632__x0646__x06af__x0631__x064a_" ma:index="9" nillable="true" ma:displayName="Rev" ma:internalName="_x0634__x0645__x0627__x0631__x0647__x0020__x0628__x0627__x0632__x0646__x06af__x0631__x064a_">
      <xsd:simpleType>
        <xsd:restriction base="dms:Text">
          <xsd:maxLength value="255"/>
        </xsd:restriction>
      </xsd:simpleType>
    </xsd:element>
    <xsd:element name="_x0627__x0633__x062a__x0627__x0646__x062f__x0627__x0631__x062f__x0020__x0645__x0631__x0628__x0648__x0637__x0647_" ma:index="10" nillable="true" ma:displayName="استاندارد مربوطه" ma:default="General" ma:internalName="_x0627__x0633__x062a__x0627__x0646__x062f__x0627__x0631__x062f__x0020__x0645__x0631__x0628__x0648__x0637__x0647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eneral"/>
                    <xsd:enumeration value="ISO 9001"/>
                    <xsd:enumeration value="ISO 14001"/>
                    <xsd:enumeration value="ISO 45001"/>
                    <xsd:enumeration value="ISO 27001"/>
                    <xsd:enumeration value="ISO 50001"/>
                    <xsd:enumeration value="Part 145"/>
                    <xsd:enumeration value="Part 21"/>
                  </xsd:restriction>
                </xsd:simpleType>
              </xsd:element>
            </xsd:sequence>
          </xsd:extension>
        </xsd:complexContent>
      </xsd:complexType>
    </xsd:element>
    <xsd:element name="_x0641__x0631__x0622__x064a__x0646__x062f_" ma:index="11" nillable="true" ma:displayName="فرآيند" ma:default="----" ma:format="Dropdown" ma:internalName="_x0641__x0631__x0622__x064a__x0646__x062f_">
      <xsd:simpleType>
        <xsd:restriction base="dms:Choice">
          <xsd:enumeration value="----"/>
          <xsd:enumeration value="عمومي"/>
          <xsd:enumeration value="1- برنامه ‏ريزي استراتژيك"/>
          <xsd:enumeration value="2- بهبود و تعالي سازماني"/>
          <xsd:enumeration value="3- تكنولوژي و تحقيق و توسعه"/>
          <xsd:enumeration value="4- چرخه عمر محصول"/>
          <xsd:enumeration value="5-1- فروش و برنامه ‏ريزي سفارش مشتري"/>
          <xsd:enumeration value="5-2- توليد"/>
          <xsd:enumeration value="5-3- انبارداري"/>
          <xsd:enumeration value="5-4- تأمين"/>
          <xsd:enumeration value="5-5- اجراي پروژه"/>
          <xsd:enumeration value="6- سرويس و خدمات پس از فروش"/>
          <xsd:enumeration value="7- مديريت منابع انساني"/>
          <xsd:enumeration value="8- مديريت فناوري اطلاعات و دانش"/>
          <xsd:enumeration value="9- مديريت منابع مالي"/>
          <xsd:enumeration value="10- مديريت ايمني، بهداشت و زيست محيطي"/>
          <xsd:enumeration value="11- نگهداري زيرساخت ها و خدمات عمومي"/>
          <xsd:enumeration value="12- توسعه بازار"/>
          <xsd:enumeration value="13- مديريت دانش و توسعه يادگيري"/>
        </xsd:restriction>
      </xsd:simpleType>
    </xsd:element>
    <xsd:element name="_x0632__x064a__x0631__x0641__x0631__x0622__x064a__x0646__x062f_" ma:index="12" nillable="true" ma:displayName="زيرفرآيند" ma:default="----" ma:format="Dropdown" ma:internalName="_x0632__x064a__x0631__x0641__x0631__x0622__x064a__x0646__x062f_">
      <xsd:simpleType>
        <xsd:restriction base="dms:Choice">
          <xsd:enumeration value="----"/>
          <xsd:enumeration value="عمومي"/>
          <xsd:enumeration value="همه زيرفرآيندهاي فرآيند انتخاب شده"/>
          <xsd:enumeration value="1-1- برنامه ريزي استراتژيك ساليانه"/>
          <xsd:enumeration value="1-2- گزارش ‏دهي مديريتي"/>
          <xsd:enumeration value="1-3- مديريت تغيير استراتژيك"/>
          <xsd:enumeration value="2-1- مديريت استانداردها و گواهينامه‏ ها"/>
          <xsd:enumeration value="2-2- بهبود فرآيندهاي كسب ‏و كار"/>
          <xsd:enumeration value="2-3- مديريت تعالي سازماني"/>
          <xsd:enumeration value="3-1- مديريت سبد ايده‏ ها و پروژه‏ ها"/>
          <xsd:enumeration value="3-2- طراحي و توسعه محصول"/>
          <xsd:enumeration value="3-3- تحقيق و توسعه"/>
          <xsd:enumeration value="3-4- انتقال تكنولوژي"/>
          <xsd:enumeration value="3-5- فرآيندهاي مديريت تكنولوژي"/>
          <xsd:enumeration value="4-1- ايجاد و نگهداري اطلاعات مهندسي"/>
          <xsd:enumeration value="4-2- پشتيباني مهندسي"/>
          <xsd:enumeration value="4-3- مديريت تغييرات مهندسي"/>
          <xsd:enumeration value="4-4- مديريت دانش"/>
          <xsd:enumeration value="4-5- تحليل سريع راندمان توربين"/>
          <xsd:enumeration value="4-6- مديريت كيفيت محصول"/>
          <xsd:enumeration value="5-1-1- تهيه پيشنهاد فروش"/>
          <xsd:enumeration value="5-1-2- برنامه‏ ريزي سفارش مشتري"/>
          <xsd:enumeration value="5-1-3- برنامه‏ ريزي كلان تعهدات"/>
          <xsd:enumeration value="5-2-1- برنامه ‏ريزي توليد"/>
          <xsd:enumeration value="5-2-2- مهندسي توليد"/>
          <xsd:enumeration value="5-2-3- ساخت"/>
          <xsd:enumeration value="5-2-4- كنترل كيفيت توليد"/>
          <xsd:enumeration value="5-2-5- فرآيند تعميرات و نگهداري"/>
          <xsd:enumeration value="5-3-1- فرآيند انبارداري"/>
          <xsd:enumeration value="5-4-1- برنامه‏ ريزي نيازمندي مواد"/>
          <xsd:enumeration value="5-4-2- پيش‏بيني و اجراي MRP"/>
          <xsd:enumeration value="5-4-3- شناسايي، ارزيابي اوليه و انتخاب تأمين‏ كنندگان"/>
          <xsd:enumeration value="5-4-4- مديريت عدم‏ انطباق‏ هاي حوزه تأمين"/>
          <xsd:enumeration value="5-4-5- ارزيابي‏ هاي دوره ‏اي و ارتقاء تأمين‏ گنندگان"/>
          <xsd:enumeration value="5-4-6- برون‏ سپاري (داخل/خارج)"/>
          <xsd:enumeration value="5-4-7- خريد مواد اوليه و قطعات مربوط به محصولات"/>
          <xsd:enumeration value="5-4-8- تحويل و تحول"/>
          <xsd:enumeration value="5-4-9- بازرسي ورودي اقلام مرتبط با محصول"/>
          <xsd:enumeration value="5-4-10- خريد ابزار، فيكسچر، ماشين‏ آلات و تجهيزات توليدي"/>
          <xsd:enumeration value="5-4-11- خريد خارجي"/>
          <xsd:enumeration value="5-4-12- خريد اقلام كامپيوتري"/>
          <xsd:enumeration value="5-4-13- خريد اقلام عمومي"/>
          <xsd:enumeration value="5-5-1- تدوين مدارك مهندسي"/>
          <xsd:enumeration value="5-5-2- تجهيز كارگاه‏ ها، تأمين ملزومات و محصولات"/>
          <xsd:enumeration value="5-5-3- رفع عدم‏ انطباق‏ ها"/>
          <xsd:enumeration value="6-1- مديريت درخواست‏ هاي مشتريان"/>
          <xsd:enumeration value="6-2- خدمات آموزش به بهره ‏برداران"/>
          <xsd:enumeration value="6-3- تأمين اقلام يدكي"/>
          <xsd:enumeration value="6-4- خدمات سوپروايزري"/>
          <xsd:enumeration value="6-5-پايش محصول در چرخه عمر بهره‏ برداري"/>
          <xsd:enumeration value="6-6- خدمات ماشينكاري"/>
          <xsd:enumeration value="6-7- عيب‏ يابي و تعميرات موردي"/>
          <xsd:enumeration value="6-8- تعميرات اساسي، خدمات نوسازي و به ‏روزرساني"/>
          <xsd:enumeration value="6-9- تست و بالانس"/>
          <xsd:enumeration value="6-10- خدمات اجاره ‏اي"/>
          <xsd:enumeration value="6-11- مشاوره فني مهندسي و علت‏ يابي"/>
          <xsd:enumeration value="6-12- نظرسنجي از مشتريان"/>
          <xsd:enumeration value="7-1- تدوين ساختار سازماني و تحليل و طراحي شغل"/>
          <xsd:enumeration value="7-2- برنامه ‏ريزي نيروي انساني"/>
          <xsd:enumeration value="7-3- شناسايي نيروي انساني"/>
          <xsd:enumeration value="7-4- گزينش نيروي انساني"/>
          <xsd:enumeration value="7-5- جذب نيروي انساني"/>
          <xsd:enumeration value="7-6- جبران خدمات و نگهداري نيروي انساني"/>
          <xsd:enumeration value="7-7- آموزش و ارتقاي مهارت نيروي انساني"/>
          <xsd:enumeration value="7-8- بهره‏ وري نيروي انساني"/>
          <xsd:enumeration value="7-9- ارزيابي عملكرد نيروي انساني"/>
          <xsd:enumeration value="7-10- ارتقاي نيروي انساني"/>
          <xsd:enumeration value="7-11- خروج، انتقال و بازنشستگي نيروي انساني"/>
          <xsd:enumeration value="8-1- شناسايي نيازهاي IT سازمان"/>
          <xsd:enumeration value="8-2- تحليل نياز و امكان‏ سنجي"/>
          <xsd:enumeration value="8-3- تعريف پروژه و قراردادن آن در ليست اهداف و برنامه ‏هاي دپارتمان"/>
          <xsd:enumeration value="8-4- انتخاب و عقد قرارداد با مشاور/پيمانكار"/>
          <xsd:enumeration value="8-5- اجراي اقدامات"/>
          <xsd:enumeration value="8-6- پياده‏ سازي و اجراي سيستم ‏ها نظير ISMS، SAP"/>
          <xsd:enumeration value="8-7- نگهداري و پشتيباني سيستم‏ ها و كاربران"/>
          <xsd:enumeration value="8-8- تعيين مكانيسم جهت حفاظت از دارايي‏ هاي فكري و خلاقيت و چگونگي جاري‏ سازي و به‏ كارگيري"/>
          <xsd:enumeration value="8-9- توزيع، به‏ كارگيري و جاري ‏سازي دانش در سازمان"/>
          <xsd:enumeration value="8-10- تعيين اثربخشي منابع دانش"/>
          <xsd:enumeration value="8-11- كشف و شناسايي منابع دانش و اطلاعات در سازمان"/>
          <xsd:enumeration value="8-12- جمع‏ آوري و تدوين دانش سازمان"/>
          <xsd:enumeration value="8-13- به ‏روزرساني منابع دانش سازمان"/>
          <xsd:enumeration value="9-1- ماليات"/>
          <xsd:enumeration value="9-2- بودجه ‏ريزي و كنترل بودجه"/>
          <xsd:enumeration value="9-3- مديريت ريسك‏ هاي مالي"/>
          <xsd:enumeration value="9-4- تدوين و بازنگري استراتژي‏ ها، اهداف و برنامه‏ هاي مالي"/>
          <xsd:enumeration value="9-5- تأمين مالي تسهيلات"/>
          <xsd:enumeration value="9-6- تنخواه‏ گردان"/>
          <xsd:enumeration value="9-7- حقوق و دستمزد"/>
          <xsd:enumeration value="9-8- خزانه‏ داري و امور بانكي"/>
          <xsd:enumeration value="9-9- تحرير دفاتر قانوني"/>
          <xsd:enumeration value="9-10- قيمت تمام شده محصولات و خدمات"/>
          <xsd:enumeration value="9-11- حسابداري فروش"/>
          <xsd:enumeration value="9-12- حسابداري موجودي ‏ها و سفارشات"/>
          <xsd:enumeration value="9-13- حسابداري دارايي‏ هاي ثابت"/>
          <xsd:enumeration value="9-14- تضامين"/>
          <xsd:enumeration value="9-15- حسابداري خريد و تنخواه"/>
          <xsd:enumeration value="9-16- بيمه پيمانكاران"/>
          <xsd:enumeration value="10-1- تعيين خط‏ مشي سلامت و ايمني محيط"/>
          <xsd:enumeration value="10-2- طرح‏ ريزي و طراحي برنامه ‏هاي سلامت و ايمني محيط"/>
          <xsd:enumeration value="10-3- اجراي برنامه‏ هاي سلامت و ايمني محيط"/>
          <xsd:enumeration value="10-4- مميزي برنامه‏ هاي سلامت و ايمني محيط"/>
          <xsd:enumeration value="10-5- پايش و كنترل سلامت و ايمني محيط"/>
          <xsd:enumeration value="10-6- مديريت اقدامات اصلاحي/پيشگيرانه"/>
          <xsd:enumeration value="11-1- فرآيند تأسيسات و انرژي"/>
          <xsd:enumeration value="11-2- فرآيند نگهداري و تعميرات ماشين آلات و تجهيزات"/>
          <xsd:enumeration value="11-3- فرآيند نگهداري شبكه و زيرساخت ICT"/>
          <xsd:enumeration value="11-4- فرآيند خدمات عمومي"/>
          <xsd:enumeration value="12-1- مطالعه بازار و ترويج محصولات و خدمات"/>
          <xsd:enumeration value="12-2- بازاريابي محصولات و خدمات"/>
          <xsd:enumeration value="12-3- تهيه پيشنهادهاي فني و مالي"/>
          <xsd:enumeration value="12-4- مذاكرات قراردادي و پيگيري عقد قرارداد از مشتري"/>
          <xsd:enumeration value="12-5- كميسيون فروش"/>
        </xsd:restriction>
      </xsd:simpleType>
    </xsd:element>
    <xsd:element name="_x0633__x0637__x062d__x0020__x0645__x062d__x0631__x0645__x0627__x0646__x06af__x064a_" ma:index="13" nillable="true" ma:displayName="سطح محرمانگي" ma:default="سازماني" ma:format="Dropdown" ma:internalName="_x0633__x0637__x062d__x0020__x0645__x062d__x0631__x0645__x0627__x0646__x06af__x064a_">
      <xsd:simpleType>
        <xsd:restriction base="dms:Choice">
          <xsd:enumeration value="سازماني"/>
          <xsd:enumeration value="محرمانه"/>
        </xsd:restriction>
      </xsd:simpleType>
    </xsd:element>
    <xsd:element name="_x0646__x0627__x0645__x0020__x062f__x067e__x0627__x0631__x062a__x0645__x0627__x0646_" ma:index="14" nillable="true" ma:displayName="نام دپارتمان" ma:default="مركز هوايي" ma:format="Dropdown" ma:internalName="_x0646__x0627__x0645__x0020__x062f__x067e__x0627__x0631__x062a__x0645__x0627__x0646_">
      <xsd:simpleType>
        <xsd:restriction base="dms:Choice">
          <xsd:enumeration value="مركز هوايي"/>
          <xsd:enumeration value="معاونت مالي"/>
          <xsd:enumeration value="معاونت تأمين"/>
          <xsd:enumeration value="معاونت توليد"/>
          <xsd:enumeration value="معاونت فروش و خدمات مشتريان"/>
          <xsd:enumeration value="معاونت سيستم‏ها و زيرساخت"/>
          <xsd:enumeration value="معاونت منابع انساني"/>
          <xsd:enumeration value="معاونت مهندسي و تحقيق و توسعه"/>
          <xsd:enumeration value="دفتر مدير عامل"/>
          <xsd:enumeration value="عمومي"/>
        </xsd:restriction>
      </xsd:simpleType>
    </xsd:element>
    <xsd:element name="_x0644__x064a__x0646__x0643__x0020__x0641__x0631__x0645__x0020__x0627__x0644__x0643__x062a__x0631__x0648__x0646__x064a__x0643__x064a_" ma:index="15" nillable="true" ma:displayName="لينك فرم الكترونيكي" ma:format="Hyperlink" ma:internalName="_x0644__x064a__x0646__x0643__x0020__x0641__x0631__x0645__x0020__x0627__x0644__x0643__x062a__x0631__x0648__x0646__x064a__x0643__x064a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x0645__x0627__x0698__x0648__x0644__x0020__x0645__x0631__x0628__x0648__x0637__x0647_" ma:index="16" nillable="true" ma:displayName="ماژول مربوطه" ma:default="----" ma:format="Dropdown" ma:internalName="_x0645__x0627__x0698__x0648__x0644__x0020__x0645__x0631__x0628__x0648__x0637__x0647_">
      <xsd:simpleType>
        <xsd:restriction base="dms:Choice">
          <xsd:enumeration value="----"/>
          <xsd:enumeration value="PP"/>
          <xsd:enumeration value="MM"/>
          <xsd:enumeration value="PM"/>
          <xsd:enumeration value="PU"/>
          <xsd:enumeration value="CS"/>
          <xsd:enumeration value="SD"/>
          <xsd:enumeration value="PLM"/>
          <xsd:enumeration value="IM"/>
          <xsd:enumeration value="WM"/>
          <xsd:enumeration value="LE"/>
          <xsd:enumeration value="MRP"/>
          <xsd:enumeration value="SF"/>
          <xsd:enumeration value="GE"/>
          <xsd:enumeration value="QM"/>
          <xsd:enumeration value="CO"/>
          <xsd:enumeration value="FI"/>
          <xsd:enumeration value="DM"/>
        </xsd:restriction>
      </xsd:simpleType>
    </xsd:element>
    <xsd:element name="Issue" ma:index="17" nillable="true" ma:displayName="Issue" ma:default="0" ma:internalName="Issu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نام مدرك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Control xmlns="http://schemas.microsoft.com/VisualStudio/2011/storyboarding/control">
  <Id Name="8965a2f5-56ca-49b2-adfb-80c22f5da9e7" Revision="1" Stencil="System.MyShapes" StencilVersion="1.0"/>
</Control>
</file>

<file path=customXml/itemProps1.xml><?xml version="1.0" encoding="utf-8"?>
<ds:datastoreItem xmlns:ds="http://schemas.openxmlformats.org/officeDocument/2006/customXml" ds:itemID="{91806233-FA81-4A9F-AE2A-205F1074F1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846FC9-5303-4BDA-9A35-D6278BCB2A03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656DC434-29EA-41EE-B6CB-739C8C68866B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F28955B5-8B6C-4431-AD9C-B67E71E1AB6E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0c20b2c-8d28-436a-b7e8-6eb29e848ee0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C40EACCC-D430-407B-B268-581D0BE8D8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c20b2c-8d28-436a-b7e8-6eb29e848e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AA1AD71C-2B34-4A96-A4C9-640C2FDECE52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22552</TotalTime>
  <Words>3301</Words>
  <Application>Microsoft Office PowerPoint</Application>
  <PresentationFormat>On-screen Show (16:9)</PresentationFormat>
  <Paragraphs>531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36</vt:i4>
      </vt:variant>
    </vt:vector>
  </HeadingPairs>
  <TitlesOfParts>
    <vt:vector size="57" baseType="lpstr">
      <vt:lpstr>Arial</vt:lpstr>
      <vt:lpstr>B Mitra</vt:lpstr>
      <vt:lpstr>B Nazanin</vt:lpstr>
      <vt:lpstr>Calibri</vt:lpstr>
      <vt:lpstr>Century Gothic</vt:lpstr>
      <vt:lpstr>Mitra</vt:lpstr>
      <vt:lpstr>Traffic</vt:lpstr>
      <vt:lpstr>Office Theme</vt:lpstr>
      <vt:lpstr>English  Design</vt:lpstr>
      <vt:lpstr>1_English  Design</vt:lpstr>
      <vt:lpstr>2_English  Design</vt:lpstr>
      <vt:lpstr>3_English  Design</vt:lpstr>
      <vt:lpstr>4_English  Design</vt:lpstr>
      <vt:lpstr>5_English  Design</vt:lpstr>
      <vt:lpstr>6_English  Design</vt:lpstr>
      <vt:lpstr>Persian  Design</vt:lpstr>
      <vt:lpstr>7_English  Design</vt:lpstr>
      <vt:lpstr>8_English  Design</vt:lpstr>
      <vt:lpstr>9_English  Design</vt:lpstr>
      <vt:lpstr>1_Persian  Design</vt:lpstr>
      <vt:lpstr>10_English  Design</vt:lpstr>
      <vt:lpstr>گزارش مدیریتی علی داودی منجزی </vt:lpstr>
      <vt:lpstr>    رزومه </vt:lpstr>
      <vt:lpstr>    رزومه</vt:lpstr>
      <vt:lpstr>رزومه</vt:lpstr>
      <vt:lpstr>رزومه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 </vt:lpstr>
      <vt:lpstr>گزارش مدیریتی</vt:lpstr>
      <vt:lpstr>گزارش مدیریتی</vt:lpstr>
      <vt:lpstr>گزارش مدیریتی</vt:lpstr>
      <vt:lpstr>گزارش مدیریتی </vt:lpstr>
      <vt:lpstr>گزارش مدیریتی </vt:lpstr>
      <vt:lpstr>گزارش مدیریتی </vt:lpstr>
      <vt:lpstr>گزارش مدیریتی</vt:lpstr>
      <vt:lpstr>گزارش مدیریتی </vt:lpstr>
      <vt:lpstr>گزارش مدیریتی </vt:lpstr>
      <vt:lpstr>گزارش مدیریتی </vt:lpstr>
      <vt:lpstr>گزارش مدیریتی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قالب ارائه (Presentation)</dc:title>
  <dc:creator>Kiaee.Mehrdad</dc:creator>
  <cp:lastModifiedBy>DavoodiMonjazi.Ali</cp:lastModifiedBy>
  <cp:revision>2240</cp:revision>
  <cp:lastPrinted>2021-06-28T10:11:26Z</cp:lastPrinted>
  <dcterms:created xsi:type="dcterms:W3CDTF">2018-07-16T10:19:24Z</dcterms:created>
  <dcterms:modified xsi:type="dcterms:W3CDTF">2024-09-09T13:25:16Z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ContentTypeId">
    <vt:lpwstr>0x010100E48FB7AEE6A8C04FAFA30E8FD55F2C48</vt:lpwstr>
  </property>
</Properties>
</file>