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62" r:id="rId2"/>
    <p:sldId id="257" r:id="rId3"/>
    <p:sldId id="270" r:id="rId4"/>
    <p:sldId id="261" r:id="rId5"/>
    <p:sldId id="271" r:id="rId6"/>
    <p:sldId id="274" r:id="rId7"/>
    <p:sldId id="272" r:id="rId8"/>
    <p:sldId id="275" r:id="rId9"/>
    <p:sldId id="273" r:id="rId10"/>
    <p:sldId id="277"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76" r:id="rId28"/>
    <p:sldId id="295" r:id="rId29"/>
    <p:sldId id="296" r:id="rId30"/>
    <p:sldId id="297" r:id="rId31"/>
    <p:sldId id="278" r:id="rId32"/>
    <p:sldId id="2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91" autoAdjust="0"/>
  </p:normalViewPr>
  <p:slideViewPr>
    <p:cSldViewPr snapToGrid="0">
      <p:cViewPr varScale="1">
        <p:scale>
          <a:sx n="72" d="100"/>
          <a:sy n="72" d="100"/>
        </p:scale>
        <p:origin x="660" y="78"/>
      </p:cViewPr>
      <p:guideLst>
        <p:guide pos="3840"/>
        <p:guide orient="horz" pos="2160"/>
      </p:guideLst>
    </p:cSldViewPr>
  </p:slideViewPr>
  <p:notesTextViewPr>
    <p:cViewPr>
      <p:scale>
        <a:sx n="1" d="1"/>
        <a:sy n="1" d="1"/>
      </p:scale>
      <p:origin x="0" y="0"/>
    </p:cViewPr>
  </p:notesTextViewPr>
  <p:notesViewPr>
    <p:cSldViewPr snapToGrid="0" showGuide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9BCE0C-CD74-4A59-802C-6D2F8C15331A}" type="datetimeFigureOut">
              <a:rPr lang="en-US" smtClean="0"/>
              <a:t>12/6/2021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98501B-77B5-4365-9881-C6E19A3C1E42}" type="slidenum">
              <a:rPr lang="en-US" smtClean="0"/>
              <a:t>‹#›</a:t>
            </a:fld>
            <a:endParaRPr lang="en-US"/>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FDEA8-CBB8-46CC-9562-028963DBC55A}" type="datetimeFigureOut">
              <a:rPr lang="en-US" smtClean="0"/>
              <a:t>12/6/2021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BD8E7-1312-41F3-99C4-6DA5AF891969}" type="slidenum">
              <a:rPr lang="en-US" smtClean="0"/>
              <a:t>‹#›</a:t>
            </a:fld>
            <a:endParaRPr lang="en-US"/>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0" y="1548245"/>
            <a:ext cx="10515600" cy="2240280"/>
          </a:xfrm>
        </p:spPr>
        <p:txBody>
          <a:bodyPr anchor="b">
            <a:normAutofit/>
          </a:bodyPr>
          <a:lstStyle>
            <a:lvl1pPr algn="ctr">
              <a:defRPr sz="4400">
                <a:solidFill>
                  <a:schemeClr val="bg1"/>
                </a:solidFill>
              </a:defRPr>
            </a:lvl1pPr>
          </a:lstStyle>
          <a:p>
            <a:r>
              <a:rPr lang="en-US"/>
              <a:t>Click to edit Master title style</a:t>
            </a:r>
          </a:p>
        </p:txBody>
      </p:sp>
      <p:sp>
        <p:nvSpPr>
          <p:cNvPr id="3" name="Subtitle 2"/>
          <p:cNvSpPr>
            <a:spLocks noGrp="1"/>
          </p:cNvSpPr>
          <p:nvPr>
            <p:ph type="subTitle" idx="1"/>
          </p:nvPr>
        </p:nvSpPr>
        <p:spPr>
          <a:xfrm>
            <a:off x="838200" y="3854659"/>
            <a:ext cx="10515600" cy="1143000"/>
          </a:xfrm>
        </p:spPr>
        <p:txBody>
          <a:bodyPr>
            <a:normAutofit/>
          </a:bodyPr>
          <a:lstStyle>
            <a:lvl1pPr marL="0" indent="0" algn="ctr">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98862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32813" y="1683327"/>
            <a:ext cx="3125787" cy="2877260"/>
          </a:xfrm>
        </p:spPr>
        <p:txBody>
          <a:bodyPr anchor="b">
            <a:normAutofit/>
          </a:bodyPr>
          <a:lstStyle>
            <a:lvl1pPr>
              <a:defRPr sz="3000">
                <a:solidFill>
                  <a:schemeClr val="bg1"/>
                </a:solidFill>
              </a:defRPr>
            </a:lvl1pPr>
          </a:lstStyle>
          <a:p>
            <a:r>
              <a:rPr lang="en-US"/>
              <a:t>Click to edit Master title style</a:t>
            </a:r>
          </a:p>
        </p:txBody>
      </p:sp>
      <p:sp>
        <p:nvSpPr>
          <p:cNvPr id="6" name="Picture Placeholder 2" descr="An empty placeholder to add an image. Click on the placeholder and select the image that you wish to add"/>
          <p:cNvSpPr>
            <a:spLocks noGrp="1"/>
          </p:cNvSpPr>
          <p:nvPr>
            <p:ph type="pic" idx="1"/>
          </p:nvPr>
        </p:nvSpPr>
        <p:spPr>
          <a:xfrm>
            <a:off x="0" y="0"/>
            <a:ext cx="8101584"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12/6/2021</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57200"/>
            <a:ext cx="19431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457200"/>
            <a:ext cx="7048500" cy="5719762"/>
          </a:xfrm>
        </p:spPr>
        <p:txBody>
          <a:bodyPr vert="eaVert"/>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12/6/2021</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 y="5084483"/>
            <a:ext cx="11125200" cy="914400"/>
          </a:xfrm>
        </p:spPr>
        <p:txBody>
          <a:bodyPr anchor="b">
            <a:normAutofit/>
          </a:bodyPr>
          <a:lstStyle>
            <a:lvl1pPr algn="ctr">
              <a:defRPr sz="4400" spc="-50" baseline="0">
                <a:solidFill>
                  <a:schemeClr val="bg1"/>
                </a:solidFill>
              </a:defRPr>
            </a:lvl1pPr>
          </a:lstStyle>
          <a:p>
            <a:r>
              <a:rPr lang="en-US"/>
              <a:t>Click to edit Master title style</a:t>
            </a:r>
            <a:endParaRPr lang="en-US" dirty="0"/>
          </a:p>
        </p:txBody>
      </p:sp>
      <p:sp>
        <p:nvSpPr>
          <p:cNvPr id="9" name="Picture Placeholder 2" descr="An empty placeholder to add an image. Click on the placeholder and select the image that you wish to add"/>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Picture Placeholder 2" descr="An empty placeholder to add an image. Click on the placeholder and select the image that you wish to add"/>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Picture Placeholder 2" descr="An empty placeholder to add an image. Click on the placeholder and select the image that you wish to add"/>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63745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12/6/2021</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2483427"/>
            <a:ext cx="10515600" cy="2743200"/>
          </a:xfrm>
        </p:spPr>
        <p:txBody>
          <a:bodyPr anchor="b">
            <a:normAutofit/>
          </a:bodyPr>
          <a:lstStyle>
            <a:lvl1pPr algn="ctr">
              <a:defRPr sz="4400" spc="-50" baseline="0">
                <a:solidFill>
                  <a:schemeClr val="bg1"/>
                </a:solidFill>
              </a:defRPr>
            </a:lvl1pPr>
          </a:lstStyle>
          <a:p>
            <a:r>
              <a:rPr lang="en-US"/>
              <a:t>Click to edit Master title style</a:t>
            </a:r>
          </a:p>
        </p:txBody>
      </p:sp>
      <p:sp>
        <p:nvSpPr>
          <p:cNvPr id="5" name="Text Placeholder 4"/>
          <p:cNvSpPr>
            <a:spLocks noGrp="1"/>
          </p:cNvSpPr>
          <p:nvPr>
            <p:ph type="body" sz="quarter" idx="10"/>
          </p:nvPr>
        </p:nvSpPr>
        <p:spPr>
          <a:xfrm>
            <a:off x="835025" y="5257800"/>
            <a:ext cx="10515600" cy="914400"/>
          </a:xfrm>
        </p:spPr>
        <p:txBody>
          <a:bodyPr>
            <a:normAutofit/>
          </a:bodyPr>
          <a:lstStyle>
            <a:lvl1pPr marL="0" indent="0" algn="ctr">
              <a:spcBef>
                <a:spcPts val="0"/>
              </a:spcBef>
              <a:buFontTx/>
              <a:buNone/>
              <a:defRPr sz="2000" cap="all" spc="50" baseline="0">
                <a:solidFill>
                  <a:schemeClr val="bg1"/>
                </a:solidFill>
              </a:defRPr>
            </a:lvl1pPr>
            <a:lvl2pPr marL="365760" indent="0" algn="ctr">
              <a:buNone/>
              <a:defRPr sz="2000" cap="all" spc="50" baseline="0">
                <a:solidFill>
                  <a:schemeClr val="bg1"/>
                </a:solidFill>
              </a:defRPr>
            </a:lvl2pPr>
            <a:lvl3pPr algn="ctr">
              <a:defRPr sz="2000" cap="all" spc="50" baseline="0">
                <a:solidFill>
                  <a:schemeClr val="bg1"/>
                </a:solidFill>
              </a:defRPr>
            </a:lvl3pPr>
            <a:lvl4pPr algn="ctr">
              <a:defRPr sz="2000" cap="all" spc="50" baseline="0">
                <a:solidFill>
                  <a:schemeClr val="bg1"/>
                </a:solidFill>
              </a:defRPr>
            </a:lvl4pPr>
            <a:lvl5pPr algn="ctr">
              <a:defRPr sz="2000" cap="all" spc="50" baseline="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CC0096-1860-4642-9CD2-0079EA5E7CD1}" type="datetimeFigureOut">
              <a:rPr lang="en-US" smtClean="0"/>
              <a:t>12/6/2021</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7048"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7048"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7CC0096-1860-4642-9CD2-0079EA5E7CD1}" type="datetimeFigureOut">
              <a:rPr lang="en-US" smtClean="0"/>
              <a:t>12/6/2021</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7CC0096-1860-4642-9CD2-0079EA5E7CD1}" type="datetimeFigureOut">
              <a:rPr lang="en-US" smtClean="0"/>
              <a:t>12/6/2021</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672934"/>
            <a:ext cx="3506788" cy="2880360"/>
          </a:xfrm>
        </p:spPr>
        <p:txBody>
          <a:bodyPr anchor="b">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CC0096-1860-4642-9CD2-0079EA5E7CD1}" type="datetimeFigureOut">
              <a:rPr lang="en-US" smtClean="0"/>
              <a:t>12/6/2021</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24000" y="1714500"/>
            <a:ext cx="9144000" cy="44577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0" y="6583680"/>
            <a:ext cx="12192000" cy="274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3"/>
          </p:nvPr>
        </p:nvSpPr>
        <p:spPr>
          <a:xfrm>
            <a:off x="1523999" y="6601556"/>
            <a:ext cx="6491381" cy="228600"/>
          </a:xfrm>
          <a:prstGeom prst="rect">
            <a:avLst/>
          </a:prstGeom>
        </p:spPr>
        <p:txBody>
          <a:bodyPr vert="horz" lIns="91440" tIns="45720" rIns="91440" bIns="45720" rtlCol="0" anchor="ctr"/>
          <a:lstStyle>
            <a:lvl1pPr algn="l">
              <a:defRPr sz="1100">
                <a:solidFill>
                  <a:schemeClr val="bg1"/>
                </a:solidFill>
              </a:defRPr>
            </a:lvl1pPr>
          </a:lstStyle>
          <a:p>
            <a:r>
              <a:rPr lang="en-US"/>
              <a:t>Add a footer</a:t>
            </a:r>
            <a:endParaRPr lang="en-US" dirty="0"/>
          </a:p>
        </p:txBody>
      </p:sp>
      <p:sp>
        <p:nvSpPr>
          <p:cNvPr id="4" name="Date Placeholder 3"/>
          <p:cNvSpPr>
            <a:spLocks noGrp="1"/>
          </p:cNvSpPr>
          <p:nvPr>
            <p:ph type="dt" sz="half" idx="2"/>
          </p:nvPr>
        </p:nvSpPr>
        <p:spPr>
          <a:xfrm>
            <a:off x="8187908" y="6601556"/>
            <a:ext cx="1534064" cy="228600"/>
          </a:xfrm>
          <a:prstGeom prst="rect">
            <a:avLst/>
          </a:prstGeom>
        </p:spPr>
        <p:txBody>
          <a:bodyPr vert="horz" lIns="91440" tIns="45720" rIns="91440" bIns="45720" rtlCol="0" anchor="ctr"/>
          <a:lstStyle>
            <a:lvl1pPr algn="r">
              <a:defRPr sz="1100">
                <a:solidFill>
                  <a:schemeClr val="bg1"/>
                </a:solidFill>
              </a:defRPr>
            </a:lvl1pPr>
          </a:lstStyle>
          <a:p>
            <a:fld id="{37CC0096-1860-4642-9CD2-0079EA5E7CD1}" type="datetimeFigureOut">
              <a:rPr lang="en-US" smtClean="0"/>
              <a:pPr/>
              <a:t>12/6/2021</a:t>
            </a:fld>
            <a:endParaRPr lang="en-US"/>
          </a:p>
        </p:txBody>
      </p:sp>
      <p:sp>
        <p:nvSpPr>
          <p:cNvPr id="6" name="Slide Number Placeholder 5"/>
          <p:cNvSpPr>
            <a:spLocks noGrp="1"/>
          </p:cNvSpPr>
          <p:nvPr>
            <p:ph type="sldNum" sz="quarter" idx="4"/>
          </p:nvPr>
        </p:nvSpPr>
        <p:spPr>
          <a:xfrm>
            <a:off x="9894499" y="6601556"/>
            <a:ext cx="773502" cy="228600"/>
          </a:xfrm>
          <a:prstGeom prst="rect">
            <a:avLst/>
          </a:prstGeom>
        </p:spPr>
        <p:txBody>
          <a:bodyPr vert="horz" lIns="91440" tIns="45720" rIns="91440" bIns="45720" rtlCol="0" anchor="ctr"/>
          <a:lstStyle>
            <a:lvl1pPr algn="r">
              <a:defRPr sz="1100">
                <a:solidFill>
                  <a:schemeClr val="bg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cap="all" baseline="0">
          <a:solidFill>
            <a:schemeClr val="accent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4"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s://fa.wikipedia.org/wiki/%D8%B3%D8%A7%D8%B3%D8%A7%D9%86%DB%8C%D8%A7%D9%86" TargetMode="External"/><Relationship Id="rId13" Type="http://schemas.openxmlformats.org/officeDocument/2006/relationships/hyperlink" Target="https://fa.wikipedia.org/wiki/%D8%B1%D9%88%D8%B3%DB%8C%D9%87" TargetMode="External"/><Relationship Id="rId3" Type="http://schemas.openxmlformats.org/officeDocument/2006/relationships/hyperlink" Target="https://fa.wikipedia.org/wiki/%D8%B2%D8%A8%D8%A7%D9%86_%D8%B3%D8%A7%D9%86%D8%B3%DA%A9%D8%B1%DB%8C%D8%AA" TargetMode="External"/><Relationship Id="rId7" Type="http://schemas.openxmlformats.org/officeDocument/2006/relationships/hyperlink" Target="https://fa.wikipedia.org/wiki/%D8%B4%D8%B7%D8%B1%D9%86%D8%AC_%D8%AA%D8%A7%D8%B1%DB%8C%D8%AE%DB%8C_%D8%A7%DB%8C%D8%B1%D8%A7%D9%86" TargetMode="External"/><Relationship Id="rId12" Type="http://schemas.openxmlformats.org/officeDocument/2006/relationships/hyperlink" Target="https://fa.wikipedia.org/wiki/%D8%A7%D8%B1%D9%88%D9%BE%D8%A7" TargetMode="External"/><Relationship Id="rId2" Type="http://schemas.openxmlformats.org/officeDocument/2006/relationships/hyperlink" Target="https://fa.wikipedia.org/wiki/%D9%87%D9%86%D8%AF%D9%88%D8%B3%D8%AA%D8%A7%D9%86" TargetMode="External"/><Relationship Id="rId1" Type="http://schemas.openxmlformats.org/officeDocument/2006/relationships/slideLayout" Target="../slideLayouts/slideLayout4.xml"/><Relationship Id="rId6" Type="http://schemas.openxmlformats.org/officeDocument/2006/relationships/hyperlink" Target="https://fa.wikipedia.org/wiki/%D8%A7%DB%8C%D8%B1%D8%A7%D9%86" TargetMode="External"/><Relationship Id="rId11" Type="http://schemas.openxmlformats.org/officeDocument/2006/relationships/hyperlink" Target="https://fa.wikipedia.org/wiki/%D9%82%D8%B1%D9%86_%D9%86%D9%87%D9%85_%D9%85%DB%8C%D9%84%D8%A7%D8%AF%DB%8C" TargetMode="External"/><Relationship Id="rId5" Type="http://schemas.openxmlformats.org/officeDocument/2006/relationships/hyperlink" Target="https://fa.wikipedia.org/wiki/%D8%A7%D9%86%D9%88%D8%B4%DB%8C%D8%B1%D9%88%D8%A7%D9%86" TargetMode="External"/><Relationship Id="rId15" Type="http://schemas.openxmlformats.org/officeDocument/2006/relationships/hyperlink" Target="https://fa.wikipedia.org/wiki/%D8%AA%D8%BA%DB%8C%DB%8C%D8%B1_%D8%B4%DA%A9%D9%84" TargetMode="External"/><Relationship Id="rId10" Type="http://schemas.openxmlformats.org/officeDocument/2006/relationships/hyperlink" Target="https://fa.wikipedia.org/wiki/%D8%AC%D9%87%D8%A7%D9%86_%D8%A7%D8%B3%D9%84%D8%A7%D9%85" TargetMode="External"/><Relationship Id="rId4" Type="http://schemas.openxmlformats.org/officeDocument/2006/relationships/hyperlink" Target="https://fa.wikipedia.org/wiki/%D8%A7%D9%85%D9%BE%D8%B1%D8%A7%D8%AA%D9%88%D8%B1%DB%8C_%DA%AF%D9%88%D9%BE%D8%AA%D8%A7" TargetMode="External"/><Relationship Id="rId9" Type="http://schemas.openxmlformats.org/officeDocument/2006/relationships/hyperlink" Target="https://fa.wikipedia.org/wiki/%D9%85%D8%B1%D8%AF%D9%85_%D8%B9%D8%B1%D8%A8" TargetMode="External"/><Relationship Id="rId14" Type="http://schemas.openxmlformats.org/officeDocument/2006/relationships/hyperlink" Target="https://fa.wikipedia.org/wiki/%D8%B2%D8%A8%D8%A7%D9%86%E2%80%8C%D9%87%D8%A7%DB%8C_%D8%A7%D8%B1%D9%88%D9%BE%D8%A7%DB%8C%DB%8C"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fa.wikipedia.org/wiki/%D9%88%DB%8C%D8%B3%D9%88%D8%A2%D9%86%D8%A7%D8%AA%D8%A7%D9%86_%D8%A2%D9%86%D8%A7%D9%86%D8%AF" TargetMode="External"/><Relationship Id="rId3" Type="http://schemas.openxmlformats.org/officeDocument/2006/relationships/hyperlink" Target="https://fa.wikipedia.org/wiki/%D9%82%D9%87%D8%B1%D9%85%D8%A7%D9%86%DB%8C_%D8%B4%D8%B7%D8%B1%D9%86%D8%AC_%D8%AC%D9%87%D8%A7%D9%86" TargetMode="External"/><Relationship Id="rId7" Type="http://schemas.openxmlformats.org/officeDocument/2006/relationships/hyperlink" Target="https://fa.wikipedia.org/wiki/%D9%85%D8%A7%DA%AF%D9%86%D9%88%D8%B3_%DA%A9%D8%A7%D8%B1%D9%84%D8%B3%D9%86" TargetMode="External"/><Relationship Id="rId2" Type="http://schemas.openxmlformats.org/officeDocument/2006/relationships/hyperlink" Target="https://fa.wikipedia.org/wiki/%D9%82%D8%B1%D9%86_%D9%86%D9%88%D8%B2%D8%AF%D9%87%D9%85" TargetMode="External"/><Relationship Id="rId1" Type="http://schemas.openxmlformats.org/officeDocument/2006/relationships/slideLayout" Target="../slideLayouts/slideLayout7.xml"/><Relationship Id="rId6" Type="http://schemas.openxmlformats.org/officeDocument/2006/relationships/hyperlink" Target="https://fa.wikipedia.org/wiki/%DB%8C%D9%88%D9%87%D8%A7%D9%86%D8%B3_%D8%AA%D8%B3%D9%88%DA%A9%D8%B1%D8%AA%D9%88%D8%B1%D8%AA" TargetMode="External"/><Relationship Id="rId5" Type="http://schemas.openxmlformats.org/officeDocument/2006/relationships/hyperlink" Target="https://fa.wikipedia.org/wiki/%D8%A8%D9%88%D9%87%D9%85" TargetMode="External"/><Relationship Id="rId10" Type="http://schemas.openxmlformats.org/officeDocument/2006/relationships/hyperlink" Target="https://fa.wikipedia.org/wiki/%D8%AC%D9%86%DA%AF_%D8%AC%D9%87%D8%A7%D9%86%DB%8C_%D8%AF%D9%88%D9%85" TargetMode="External"/><Relationship Id="rId4" Type="http://schemas.openxmlformats.org/officeDocument/2006/relationships/hyperlink" Target="https://fa.wikipedia.org/wiki/%D9%88%DB%8C%D9%84%D9%87%D9%84%D9%85_%D8%A7%D8%B4%D8%AA%D8%A7%DB%8C%D9%86%DB%8C%D8%AA%D8%B3" TargetMode="External"/><Relationship Id="rId9" Type="http://schemas.openxmlformats.org/officeDocument/2006/relationships/hyperlink" Target="https://fa.wikipedia.org/wiki/%D9%81%DB%8C%D8%AF%D9%87"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fa.wikipedia.org/wiki/%D8%B1%D9%88%D8%B3%DB%8C%D9%87" TargetMode="External"/><Relationship Id="rId3" Type="http://schemas.openxmlformats.org/officeDocument/2006/relationships/hyperlink" Target="https://fa.wikipedia.org/wiki/%D8%A7%D9%84%D9%85%D9%BE%DB%8C%D8%A7%D8%AF_%D8%B4%D8%B7%D8%B1%D9%86%D8%AC" TargetMode="External"/><Relationship Id="rId7" Type="http://schemas.openxmlformats.org/officeDocument/2006/relationships/hyperlink" Target="https://fa.wikipedia.org/wiki/%D9%86%DB%8C%DA%A9%D9%84%D8%A7%DB%8C_%D8%AF%D9%88%D9%85" TargetMode="External"/><Relationship Id="rId2" Type="http://schemas.openxmlformats.org/officeDocument/2006/relationships/hyperlink" Target="https://fa.wikipedia.org/wiki/%D8%A8%D8%A7%D8%B2%DB%8C%E2%80%8C%D9%87%D8%A7%DB%8C_%D8%A7%D9%84%D9%85%D9%BE%DB%8C%DA%A9" TargetMode="External"/><Relationship Id="rId1" Type="http://schemas.openxmlformats.org/officeDocument/2006/relationships/slideLayout" Target="../slideLayouts/slideLayout7.xml"/><Relationship Id="rId6" Type="http://schemas.openxmlformats.org/officeDocument/2006/relationships/hyperlink" Target="https://fa.wikipedia.org/wiki/%D8%A7%D8%B3%D8%AA%D8%A7%D8%AF%D8%A8%D8%B2%D8%B1%DA%AF_%D8%B4%D8%B7%D8%B1%D9%86%D8%AC" TargetMode="External"/><Relationship Id="rId5" Type="http://schemas.openxmlformats.org/officeDocument/2006/relationships/hyperlink" Target="https://fa.wikipedia.org/wiki/%D8%B9%D9%86%D9%88%D8%A7%D9%86%E2%80%8C%D9%87%D8%A7%DB%8C_%D9%81%DB%8C%D8%AF%D9%87#%D8%A7%D8%B3%D8%AA%D8%A7%D8%AF_%D8%A8%DB%8C%D9%86%E2%80%8C%D8%A7%D9%84%D9%85%D9%84%D9%84%DB%8C" TargetMode="External"/><Relationship Id="rId4" Type="http://schemas.openxmlformats.org/officeDocument/2006/relationships/hyperlink" Target="https://fa.wikipedia.org/wiki/%D8%A7%D8%B3%D8%AA%D8%A7%D8%AF_%D9%81%DB%8C%D8%AF%D9%87" TargetMode="External"/><Relationship Id="rId9"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hyperlink" Target="https://fa.wikipedia.org/wiki/%D8%B4%D9%88%D8%B1%D9%88%DB%8C" TargetMode="External"/><Relationship Id="rId3" Type="http://schemas.openxmlformats.org/officeDocument/2006/relationships/hyperlink" Target="https://fa.wikipedia.org/wiki/%D8%A8%D8%A7%D8%A8%DB%8C_%D9%81%DB%8C%D8%B4%D8%B1" TargetMode="External"/><Relationship Id="rId7" Type="http://schemas.openxmlformats.org/officeDocument/2006/relationships/hyperlink" Target="https://fa.wikipedia.org/wiki/%D9%88%DB%8C%D8%B3%D9%88%D8%A7%D9%86%D8%A7%D8%AA%D8%A7%D9%86_%D8%A2%D9%86%D8%A7%D9%86%D8%AF" TargetMode="External"/><Relationship Id="rId2" Type="http://schemas.openxmlformats.org/officeDocument/2006/relationships/hyperlink" Target="https://fa.wikipedia.org/wiki/%D8%A7%D8%AA%D8%AD%D8%A7%D8%AF_%D8%B4%D9%88%D8%B1%D9%88%DB%8C" TargetMode="External"/><Relationship Id="rId1" Type="http://schemas.openxmlformats.org/officeDocument/2006/relationships/slideLayout" Target="../slideLayouts/slideLayout7.xml"/><Relationship Id="rId6" Type="http://schemas.openxmlformats.org/officeDocument/2006/relationships/hyperlink" Target="https://fa.wikipedia.org/wiki/%D9%88%D9%84%D8%A7%D8%AF%DB%8C%D9%85%DB%8C%D8%B1_%DA%A9%D8%B1%D8%A7%D9%85%D9%86%DB%8C%DA%A9" TargetMode="External"/><Relationship Id="rId5" Type="http://schemas.openxmlformats.org/officeDocument/2006/relationships/hyperlink" Target="https://fa.wikipedia.org/wiki/%DA%AF%D8%B1%DB%8C_%DA%A9%D8%A7%D8%B3%D9%BE%D8%A7%D8%B1%D9%81" TargetMode="External"/><Relationship Id="rId10" Type="http://schemas.openxmlformats.org/officeDocument/2006/relationships/hyperlink" Target="https://fa.wikipedia.org/wiki/%D8%AA%D9%88%D8%B1%D9%86%D9%85%D9%86%D8%AA_%D8%B4%D8%B7%D8%B1%D9%86%D8%AC" TargetMode="External"/><Relationship Id="rId4" Type="http://schemas.openxmlformats.org/officeDocument/2006/relationships/hyperlink" Target="https://fa.wikipedia.org/wiki/%D8%A2%D9%86%D8%A7%D8%AA%D9%88%D9%84%DB%8C_%DA%A9%D8%A7%D8%B1%D9%BE%D9%81" TargetMode="External"/><Relationship Id="rId9" Type="http://schemas.openxmlformats.org/officeDocument/2006/relationships/hyperlink" Target="https://fa.wikipedia.org/wiki/%D8%B1%D9%88%D8%B3%DB%8C%D9%87"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fa.wikipedia.org/wiki/%DA%A9%DB%8C%D8%B4%E2%80%8C%D9%85%D8%A7%D8%AA"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namnak.com/%D8%A2%D9%85%D9%88%D8%B2%D8%B4-%D8%B4%D8%B7%D8%B1%D9%86%D8%AC.p24761"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8" Type="http://schemas.openxmlformats.org/officeDocument/2006/relationships/hyperlink" Target="https://roozaneh.net/" TargetMode="External"/><Relationship Id="rId13" Type="http://schemas.openxmlformats.org/officeDocument/2006/relationships/hyperlink" Target="https://www.beytoote.com/" TargetMode="External"/><Relationship Id="rId18" Type="http://schemas.openxmlformats.org/officeDocument/2006/relationships/hyperlink" Target="http://hassanmousavi.ir/2018/07/21/%D9%BE%DB%8C%D9%84%D8%A7%D8%AA%D8%B3-%DA%86%DB%8C%D8%B3%D8%AA/" TargetMode="External"/><Relationship Id="rId3" Type="http://schemas.openxmlformats.org/officeDocument/2006/relationships/hyperlink" Target="http://www.roozport.com/index.php?option=com_content&amp;view=article&amp;id=77&amp;Itemid=82" TargetMode="External"/><Relationship Id="rId21" Type="http://schemas.openxmlformats.org/officeDocument/2006/relationships/hyperlink" Target="https://web.archive.org/web/20100912175212/http:/www.farya.com/id/2912" TargetMode="External"/><Relationship Id="rId7" Type="http://schemas.openxmlformats.org/officeDocument/2006/relationships/hyperlink" Target="https://norinblog.ir/" TargetMode="External"/><Relationship Id="rId12" Type="http://schemas.openxmlformats.org/officeDocument/2006/relationships/hyperlink" Target="https://life.irna.ir/" TargetMode="External"/><Relationship Id="rId17" Type="http://schemas.openxmlformats.org/officeDocument/2006/relationships/hyperlink" Target="http://www.etemadnewspaper.ir/fa/main/page/956/15/%D9%88%D8%B1%D8%B2%D8%B4" TargetMode="External"/><Relationship Id="rId2" Type="http://schemas.openxmlformats.org/officeDocument/2006/relationships/hyperlink" Target="https://web.archive.org/web/20121031234407/http:/roozport.com/index.php?option=com_content&amp;view=article&amp;id=77&amp;Itemid=82" TargetMode="External"/><Relationship Id="rId16" Type="http://schemas.openxmlformats.org/officeDocument/2006/relationships/hyperlink" Target="https://pilates.ir/%D9%BE%D9%8A%D9%84%D8%A7%D8%AA%D8%B3/%D9%88%D8%B1%D8%B2%D8%B4-%D9%BE%D9%8A%D9%84%D8%A7%D8%AA%D8%B3-%D9%8A%D8%A7-%D8%B9%D9%84%D9%85-%DA%A9%D9%86%D8%AA%D8%B1%D9%88%D9%84%D9%88%DA%98%D9%8A.html" TargetMode="External"/><Relationship Id="rId20" Type="http://schemas.openxmlformats.org/officeDocument/2006/relationships/hyperlink" Target="https://fa.wikipedia.org/wiki/%D9%88%DB%8C%DA%A9%DB%8C%E2%80%8C%D9%BE%D8%AF%DB%8C%D8%A7%DB%8C_%D8%A7%D9%86%DA%AF%D9%84%DB%8C%D8%B3%DB%8C" TargetMode="External"/><Relationship Id="rId1" Type="http://schemas.openxmlformats.org/officeDocument/2006/relationships/slideLayout" Target="../slideLayouts/slideLayout7.xml"/><Relationship Id="rId6" Type="http://schemas.openxmlformats.org/officeDocument/2006/relationships/hyperlink" Target="https://arga-mag.com/" TargetMode="External"/><Relationship Id="rId11" Type="http://schemas.openxmlformats.org/officeDocument/2006/relationships/hyperlink" Target="https://persianv.com/" TargetMode="External"/><Relationship Id="rId5" Type="http://schemas.openxmlformats.org/officeDocument/2006/relationships/hyperlink" Target="http://www2.irib.ir/amouzesh/o/handbal/page00.htm" TargetMode="External"/><Relationship Id="rId15" Type="http://schemas.openxmlformats.org/officeDocument/2006/relationships/hyperlink" Target="https://edufinior.com/%d8%af%d8%a7%d9%86%d9%84%d9%88%d8%af-%d8%b1%d8%a7%db%8c%da%af%d8%a7%d9%86-%da%a9%d8%aa%d8%a7%d8%a8-%d8%a2%d9%86%d8%a7%d8%aa%d9%88%d9%85%db%8c-%d9%be%db%8c%d9%84%d8%a7%d8%aa%d8%b3-2020/" TargetMode="External"/><Relationship Id="rId10" Type="http://schemas.openxmlformats.org/officeDocument/2006/relationships/hyperlink" Target="http://wiki.ahlolbait.com/" TargetMode="External"/><Relationship Id="rId19" Type="http://schemas.openxmlformats.org/officeDocument/2006/relationships/hyperlink" Target="https://en.wikipedia.org/w/index.php?title=Pilates&amp;oldid=423147850" TargetMode="External"/><Relationship Id="rId4" Type="http://schemas.openxmlformats.org/officeDocument/2006/relationships/hyperlink" Target="https://web.archive.org/web/20081221120352/http:/www2.irib.ir/amouzesh/o/handbal/page00.htm" TargetMode="External"/><Relationship Id="rId9" Type="http://schemas.openxmlformats.org/officeDocument/2006/relationships/hyperlink" Target="http://www.pezeshk.us/" TargetMode="External"/><Relationship Id="rId14" Type="http://schemas.openxmlformats.org/officeDocument/2006/relationships/hyperlink" Target="https://www.elmevarzesh.com/what-is-pilates-what-are-pilates-benefits/" TargetMode="External"/><Relationship Id="rId22" Type="http://schemas.openxmlformats.org/officeDocument/2006/relationships/hyperlink" Target="https://www.zibashahr.com/1398.08/14930.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Two people lifting weights"/>
          <p:cNvPicPr>
            <a:picLocks noGrp="1" noChangeAspect="1"/>
          </p:cNvPicPr>
          <p:nvPr>
            <p:ph type="pic" idx="10"/>
          </p:nvPr>
        </p:nvPicPr>
        <p:blipFill rotWithShape="1">
          <a:blip r:embed="rId2" cstate="print">
            <a:extLst>
              <a:ext uri="{28A0092B-C50C-407E-A947-70E740481C1C}">
                <a14:useLocalDpi xmlns:a14="http://schemas.microsoft.com/office/drawing/2010/main" val="0"/>
              </a:ext>
            </a:extLst>
          </a:blip>
          <a:srcRect/>
          <a:stretch/>
        </p:blipFill>
        <p:spPr/>
      </p:pic>
      <p:pic>
        <p:nvPicPr>
          <p:cNvPr id="8" name="Picture Placeholder 7" descr="Closeup of Granny Smith apple and tape measure"/>
          <p:cNvPicPr>
            <a:picLocks noGrp="1" noChangeAspect="1"/>
          </p:cNvPicPr>
          <p:nvPr>
            <p:ph type="pic" idx="11"/>
          </p:nvPr>
        </p:nvPicPr>
        <p:blipFill rotWithShape="1">
          <a:blip r:embed="rId3" cstate="print">
            <a:extLst>
              <a:ext uri="{28A0092B-C50C-407E-A947-70E740481C1C}">
                <a14:useLocalDpi xmlns:a14="http://schemas.microsoft.com/office/drawing/2010/main" val="0"/>
              </a:ext>
            </a:extLst>
          </a:blip>
          <a:srcRect t="19" b="19"/>
          <a:stretch/>
        </p:blipFill>
        <p:spPr/>
      </p:pic>
      <p:pic>
        <p:nvPicPr>
          <p:cNvPr id="9" name="Picture Placeholder 8" descr="Man and woman running on indoor track"/>
          <p:cNvPicPr>
            <a:picLocks noGrp="1" noChangeAspect="1"/>
          </p:cNvPicPr>
          <p:nvPr>
            <p:ph type="pic" idx="12"/>
          </p:nvPr>
        </p:nvPicPr>
        <p:blipFill rotWithShape="1">
          <a:blip r:embed="rId4" cstate="print">
            <a:extLst>
              <a:ext uri="{28A0092B-C50C-407E-A947-70E740481C1C}">
                <a14:useLocalDpi xmlns:a14="http://schemas.microsoft.com/office/drawing/2010/main" val="0"/>
              </a:ext>
            </a:extLst>
          </a:blip>
          <a:srcRect t="39" b="39"/>
          <a:stretch/>
        </p:blipFill>
        <p:spPr>
          <a:xfrm>
            <a:off x="8107680" y="22121"/>
            <a:ext cx="4023360" cy="4745736"/>
          </a:xfrm>
        </p:spPr>
      </p:pic>
      <p:sp>
        <p:nvSpPr>
          <p:cNvPr id="4" name="Title 3">
            <a:extLst>
              <a:ext uri="{FF2B5EF4-FFF2-40B4-BE49-F238E27FC236}">
                <a16:creationId xmlns:a16="http://schemas.microsoft.com/office/drawing/2014/main" id="{3F0566CF-9721-46A9-B436-59A871C5FE74}"/>
              </a:ext>
            </a:extLst>
          </p:cNvPr>
          <p:cNvSpPr>
            <a:spLocks noGrp="1"/>
          </p:cNvSpPr>
          <p:nvPr>
            <p:ph type="ctrTitle"/>
          </p:nvPr>
        </p:nvSpPr>
        <p:spPr>
          <a:xfrm>
            <a:off x="211040" y="4935749"/>
            <a:ext cx="7896640" cy="1438546"/>
          </a:xfrm>
        </p:spPr>
        <p:txBody>
          <a:bodyPr>
            <a:noAutofit/>
          </a:bodyPr>
          <a:lstStyle/>
          <a:p>
            <a:r>
              <a:rPr lang="fa-IR" sz="4000" dirty="0">
                <a:cs typeface="B Nazanin" panose="00000400000000000000" pitchFamily="2" charset="-78"/>
              </a:rPr>
              <a:t>بررسی انواع فعالیت های بدنی و ورزشی در کودکان، بزرگسالان و افراد مسن</a:t>
            </a:r>
            <a:endParaRPr lang="en-US" sz="4000" dirty="0">
              <a:cs typeface="B Nazanin" panose="00000400000000000000" pitchFamily="2" charset="-78"/>
            </a:endParaRPr>
          </a:p>
        </p:txBody>
      </p:sp>
      <p:pic>
        <p:nvPicPr>
          <p:cNvPr id="6" name="Picture 5">
            <a:extLst>
              <a:ext uri="{FF2B5EF4-FFF2-40B4-BE49-F238E27FC236}">
                <a16:creationId xmlns:a16="http://schemas.microsoft.com/office/drawing/2014/main" id="{A1C22DC6-04B0-4A0B-B080-72ABB2E6EC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9231" y="4826460"/>
            <a:ext cx="3731809" cy="2031540"/>
          </a:xfrm>
          <a:prstGeom prst="rect">
            <a:avLst/>
          </a:prstGeom>
          <a:ln>
            <a:noFill/>
          </a:ln>
          <a:effectLst>
            <a:softEdge rad="112500"/>
          </a:effectLst>
        </p:spPr>
      </p:pic>
    </p:spTree>
    <p:extLst>
      <p:ext uri="{BB962C8B-B14F-4D97-AF65-F5344CB8AC3E}">
        <p14:creationId xmlns:p14="http://schemas.microsoft.com/office/powerpoint/2010/main" val="303468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8C44E79-801B-4A62-AEB8-128E08C93E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3572" y="196947"/>
            <a:ext cx="5834560" cy="6161650"/>
          </a:xfrm>
          <a:prstGeom prst="rect">
            <a:avLst/>
          </a:prstGeom>
          <a:ln w="88900" cap="sq" cmpd="thickThin">
            <a:solidFill>
              <a:schemeClr val="accent1">
                <a:lumMod val="40000"/>
                <a:lumOff val="60000"/>
              </a:schemeClr>
            </a:solidFill>
            <a:prstDash val="solid"/>
            <a:miter lim="800000"/>
          </a:ln>
          <a:effectLst>
            <a:innerShdw blurRad="76200">
              <a:srgbClr val="000000"/>
            </a:innerShdw>
          </a:effectLst>
        </p:spPr>
      </p:pic>
      <p:sp>
        <p:nvSpPr>
          <p:cNvPr id="3" name="Text Placeholder 2"/>
          <p:cNvSpPr>
            <a:spLocks noGrp="1"/>
          </p:cNvSpPr>
          <p:nvPr>
            <p:ph type="body" sz="half" idx="2"/>
          </p:nvPr>
        </p:nvSpPr>
        <p:spPr>
          <a:xfrm>
            <a:off x="73868" y="414995"/>
            <a:ext cx="6019799" cy="6485207"/>
          </a:xfrm>
        </p:spPr>
        <p:txBody>
          <a:bodyPr>
            <a:normAutofit/>
          </a:bodyPr>
          <a:lstStyle/>
          <a:p>
            <a:pPr marL="285750" indent="-285750" algn="r" rtl="1">
              <a:lnSpc>
                <a:spcPct val="150000"/>
              </a:lnSpc>
              <a:buFont typeface="Wingdings" panose="05000000000000000000" pitchFamily="2" charset="2"/>
              <a:buChar char="§"/>
            </a:pPr>
            <a:r>
              <a:rPr lang="fa-IR" sz="2800" dirty="0">
                <a:cs typeface="B Nazanin" panose="00000400000000000000" pitchFamily="2" charset="-78"/>
              </a:rPr>
              <a:t>شکم تخت و کمر باریک</a:t>
            </a:r>
          </a:p>
          <a:p>
            <a:pPr marL="285750" indent="-285750" algn="r" rtl="1">
              <a:lnSpc>
                <a:spcPct val="150000"/>
              </a:lnSpc>
              <a:buFont typeface="Wingdings" panose="05000000000000000000" pitchFamily="2" charset="2"/>
              <a:buChar char="§"/>
            </a:pPr>
            <a:r>
              <a:rPr lang="fa-IR" sz="2800" dirty="0">
                <a:cs typeface="B Nazanin" panose="00000400000000000000" pitchFamily="2" charset="-78"/>
              </a:rPr>
              <a:t>پیشرفت انعطاف و تعادل</a:t>
            </a:r>
          </a:p>
          <a:p>
            <a:pPr marL="285750" indent="-285750" algn="r" rtl="1">
              <a:lnSpc>
                <a:spcPct val="150000"/>
              </a:lnSpc>
              <a:buFont typeface="Wingdings" panose="05000000000000000000" pitchFamily="2" charset="2"/>
              <a:buChar char="§"/>
            </a:pPr>
            <a:r>
              <a:rPr lang="fa-IR" sz="2800" dirty="0">
                <a:cs typeface="B Nazanin" panose="00000400000000000000" pitchFamily="2" charset="-78"/>
              </a:rPr>
              <a:t>افزایش دامنه حرکتی مفاصل</a:t>
            </a:r>
          </a:p>
          <a:p>
            <a:pPr marL="285750" indent="-285750" algn="r" rtl="1">
              <a:lnSpc>
                <a:spcPct val="150000"/>
              </a:lnSpc>
              <a:buFont typeface="Wingdings" panose="05000000000000000000" pitchFamily="2" charset="2"/>
              <a:buChar char="§"/>
            </a:pPr>
            <a:r>
              <a:rPr lang="fa-IR" sz="2800" dirty="0">
                <a:cs typeface="B Nazanin" panose="00000400000000000000" pitchFamily="2" charset="-78"/>
              </a:rPr>
              <a:t>حجیم کردن فضای ریه و بالا بردن قابلیت تنفس</a:t>
            </a:r>
          </a:p>
          <a:p>
            <a:pPr marL="285750" indent="-285750" algn="r" rtl="1">
              <a:lnSpc>
                <a:spcPct val="150000"/>
              </a:lnSpc>
              <a:buFont typeface="Wingdings" panose="05000000000000000000" pitchFamily="2" charset="2"/>
              <a:buChar char="§"/>
            </a:pPr>
            <a:r>
              <a:rPr lang="fa-IR" sz="2800" dirty="0">
                <a:cs typeface="B Nazanin" panose="00000400000000000000" pitchFamily="2" charset="-78"/>
              </a:rPr>
              <a:t>تقویت سیستم قلبی- عروقی</a:t>
            </a:r>
          </a:p>
          <a:p>
            <a:pPr marL="285750" indent="-285750" algn="r" rtl="1">
              <a:lnSpc>
                <a:spcPct val="150000"/>
              </a:lnSpc>
              <a:buFont typeface="Wingdings" panose="05000000000000000000" pitchFamily="2" charset="2"/>
              <a:buChar char="§"/>
            </a:pPr>
            <a:r>
              <a:rPr lang="fa-IR" sz="2800" dirty="0">
                <a:cs typeface="B Nazanin" panose="00000400000000000000" pitchFamily="2" charset="-78"/>
              </a:rPr>
              <a:t>اصلاح ساختار بدن</a:t>
            </a:r>
          </a:p>
          <a:p>
            <a:pPr marL="285750" indent="-285750" algn="r" rtl="1">
              <a:lnSpc>
                <a:spcPct val="150000"/>
              </a:lnSpc>
              <a:buFont typeface="Wingdings" panose="05000000000000000000" pitchFamily="2" charset="2"/>
              <a:buChar char="§"/>
            </a:pPr>
            <a:r>
              <a:rPr lang="fa-IR" sz="2800" dirty="0">
                <a:cs typeface="B Nazanin" panose="00000400000000000000" pitchFamily="2" charset="-78"/>
              </a:rPr>
              <a:t>از بین بردن درصد احتمالی جراحات و آسیب‌پذیری</a:t>
            </a:r>
          </a:p>
          <a:p>
            <a:pPr marL="285750" indent="-285750" algn="r" rtl="1">
              <a:lnSpc>
                <a:spcPct val="150000"/>
              </a:lnSpc>
              <a:buFont typeface="Wingdings" panose="05000000000000000000" pitchFamily="2" charset="2"/>
              <a:buChar char="§"/>
            </a:pPr>
            <a:endParaRPr lang="en-US" sz="2800" dirty="0">
              <a:cs typeface="B Nazanin" panose="00000400000000000000" pitchFamily="2" charset="-78"/>
            </a:endParaRPr>
          </a:p>
        </p:txBody>
      </p:sp>
    </p:spTree>
    <p:extLst>
      <p:ext uri="{BB962C8B-B14F-4D97-AF65-F5344CB8AC3E}">
        <p14:creationId xmlns:p14="http://schemas.microsoft.com/office/powerpoint/2010/main" val="307898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71224" y="-355210"/>
            <a:ext cx="9144000" cy="1143000"/>
          </a:xfrm>
        </p:spPr>
        <p:txBody>
          <a:bodyPr>
            <a:normAutofit/>
          </a:bodyPr>
          <a:lstStyle/>
          <a:p>
            <a:pPr algn="r" rtl="1">
              <a:lnSpc>
                <a:spcPct val="150000"/>
              </a:lnSpc>
            </a:pPr>
            <a:r>
              <a:rPr lang="fa-IR" sz="3200" dirty="0">
                <a:solidFill>
                  <a:srgbClr val="00B050"/>
                </a:solidFill>
                <a:cs typeface="B Nazanin" panose="00000400000000000000" pitchFamily="2" charset="-78"/>
              </a:rPr>
              <a:t>موارد منع پیلاتس:</a:t>
            </a:r>
          </a:p>
        </p:txBody>
      </p:sp>
      <p:sp>
        <p:nvSpPr>
          <p:cNvPr id="2" name="TextBox 1">
            <a:extLst>
              <a:ext uri="{FF2B5EF4-FFF2-40B4-BE49-F238E27FC236}">
                <a16:creationId xmlns:a16="http://schemas.microsoft.com/office/drawing/2014/main" id="{A295E7A1-67F6-429D-9FF4-D23EED9BCB14}"/>
              </a:ext>
            </a:extLst>
          </p:cNvPr>
          <p:cNvSpPr txBox="1"/>
          <p:nvPr/>
        </p:nvSpPr>
        <p:spPr>
          <a:xfrm>
            <a:off x="576776" y="998806"/>
            <a:ext cx="11038448" cy="6488828"/>
          </a:xfrm>
          <a:prstGeom prst="rect">
            <a:avLst/>
          </a:prstGeom>
          <a:noFill/>
        </p:spPr>
        <p:txBody>
          <a:bodyPr wrap="square" rtlCol="0">
            <a:spAutoFit/>
          </a:bodyPr>
          <a:lstStyle/>
          <a:p>
            <a:pPr algn="r" rtl="1">
              <a:lnSpc>
                <a:spcPct val="150000"/>
              </a:lnSpc>
            </a:pPr>
            <a:r>
              <a:rPr lang="fa-IR" sz="2800" dirty="0">
                <a:cs typeface="B Nazanin" panose="00000400000000000000" pitchFamily="2" charset="-78"/>
              </a:rPr>
              <a:t>افرادی که سابقه بیماری خاصی از قبیل ام اس، پوکی استخوان، درد مفاصل، صرع یا جراحی دارند؛ بهتر است قبل از شروع با پزشک خود مشورت کنند چون ممکن است در حین اجرا حرکات ضربان قلبشان بیش از اندازه بالا رود یا دچار عدم تعادل شده و به بدن خود آسیب وارد کنند.</a:t>
            </a:r>
          </a:p>
          <a:p>
            <a:pPr algn="r" rtl="1">
              <a:lnSpc>
                <a:spcPct val="150000"/>
              </a:lnSpc>
            </a:pPr>
            <a:r>
              <a:rPr lang="fa-IR" sz="2800" dirty="0">
                <a:solidFill>
                  <a:srgbClr val="00B050"/>
                </a:solidFill>
                <a:cs typeface="B Nazanin" panose="00000400000000000000" pitchFamily="2" charset="-78"/>
              </a:rPr>
              <a:t>تفاوت پیلاتس با یوگا:</a:t>
            </a:r>
          </a:p>
          <a:p>
            <a:pPr algn="r" rtl="1">
              <a:lnSpc>
                <a:spcPct val="150000"/>
              </a:lnSpc>
            </a:pPr>
            <a:r>
              <a:rPr lang="fa-IR" sz="2800" dirty="0">
                <a:cs typeface="B Nazanin" panose="00000400000000000000" pitchFamily="2" charset="-78"/>
              </a:rPr>
              <a:t>ورزش پیلاتس و یوگا شباهت زیادی به یکدیگر دارند. به حدی که گاهی افراد در انتخاب بین یوگا و پیلاتس دچار تردید می شوند. در ادامه تفاوت های اصلی پیلاتس و یوگا را بررسی می کنیم:</a:t>
            </a:r>
          </a:p>
          <a:p>
            <a:pPr algn="r" rtl="1">
              <a:lnSpc>
                <a:spcPct val="150000"/>
              </a:lnSpc>
            </a:pPr>
            <a:r>
              <a:rPr lang="fa-IR" sz="2800" dirty="0">
                <a:cs typeface="B Nazanin" panose="00000400000000000000" pitchFamily="2" charset="-78"/>
              </a:rPr>
              <a:t>هرچند که ورزش پیلاتس و یوگا از تکنیک مشابهی استفاده می کنند تفاوت هایی نیز دارند:</a:t>
            </a:r>
          </a:p>
          <a:p>
            <a:pPr algn="r" rtl="1">
              <a:lnSpc>
                <a:spcPct val="150000"/>
              </a:lnSpc>
            </a:pPr>
            <a:endParaRPr lang="fa-IR" sz="2800" dirty="0">
              <a:solidFill>
                <a:srgbClr val="00B050"/>
              </a:solidFill>
              <a:cs typeface="B Nazanin" panose="00000400000000000000" pitchFamily="2" charset="-78"/>
            </a:endParaRPr>
          </a:p>
          <a:p>
            <a:pPr algn="r" rtl="1">
              <a:lnSpc>
                <a:spcPct val="150000"/>
              </a:lnSpc>
            </a:pPr>
            <a:endParaRPr lang="fa-IR" sz="2800" dirty="0">
              <a:solidFill>
                <a:srgbClr val="00B050"/>
              </a:solidFill>
              <a:cs typeface="B Nazanin" panose="00000400000000000000" pitchFamily="2" charset="-78"/>
            </a:endParaRPr>
          </a:p>
          <a:p>
            <a:pPr algn="r" rtl="1">
              <a:lnSpc>
                <a:spcPct val="150000"/>
              </a:lnSpc>
            </a:pPr>
            <a:endParaRPr lang="en-US" sz="2800" dirty="0">
              <a:cs typeface="B Nazanin" panose="00000400000000000000" pitchFamily="2" charset="-78"/>
            </a:endParaRPr>
          </a:p>
        </p:txBody>
      </p:sp>
    </p:spTree>
    <p:extLst>
      <p:ext uri="{BB962C8B-B14F-4D97-AF65-F5344CB8AC3E}">
        <p14:creationId xmlns:p14="http://schemas.microsoft.com/office/powerpoint/2010/main" val="199115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372A9E-4862-4647-967D-409337C90E62}"/>
              </a:ext>
            </a:extLst>
          </p:cNvPr>
          <p:cNvSpPr txBox="1"/>
          <p:nvPr/>
        </p:nvSpPr>
        <p:spPr>
          <a:xfrm>
            <a:off x="1110705" y="346531"/>
            <a:ext cx="9970589" cy="5855449"/>
          </a:xfrm>
          <a:prstGeom prst="rect">
            <a:avLst/>
          </a:prstGeom>
          <a:noFill/>
          <a:ln cap="sq" cmpd="sng">
            <a:solidFill>
              <a:srgbClr val="00B050">
                <a:alpha val="65000"/>
              </a:srgbClr>
            </a:solidFill>
            <a:bevel/>
          </a:ln>
        </p:spPr>
        <p:txBody>
          <a:bodyPr wrap="square" rtlCol="0">
            <a:spAutoFit/>
          </a:bodyPr>
          <a:lstStyle/>
          <a:p>
            <a:pPr marL="457200" indent="-457200" algn="r" rtl="1">
              <a:lnSpc>
                <a:spcPct val="150000"/>
              </a:lnSpc>
              <a:buFont typeface="+mj-lt"/>
              <a:buAutoNum type="arabicPeriod"/>
            </a:pPr>
            <a:endParaRPr lang="fa-IR" sz="2800" dirty="0">
              <a:cs typeface="B Nazanin" panose="00000400000000000000" pitchFamily="2" charset="-78"/>
            </a:endParaRPr>
          </a:p>
          <a:p>
            <a:pPr marL="457200" indent="-457200" algn="r" rtl="1">
              <a:lnSpc>
                <a:spcPct val="150000"/>
              </a:lnSpc>
              <a:buFont typeface="+mj-lt"/>
              <a:buAutoNum type="arabicPeriod"/>
            </a:pPr>
            <a:r>
              <a:rPr lang="fa-IR" sz="2800" dirty="0">
                <a:cs typeface="B Nazanin" panose="00000400000000000000" pitchFamily="2" charset="-78"/>
              </a:rPr>
              <a:t>یوگا بیشتر بر روی تمرکز و رسیدن به آرامش روحی و درونی تمرکز دارد اما پیلاتس علاوه بر تمرکز و آرامش بر انعطاف پذیری و تناسب اندام توجه ویژه ای دارد.</a:t>
            </a:r>
          </a:p>
          <a:p>
            <a:pPr marL="457200" indent="-457200" algn="r" rtl="1">
              <a:lnSpc>
                <a:spcPct val="150000"/>
              </a:lnSpc>
              <a:buFont typeface="+mj-lt"/>
              <a:buAutoNum type="arabicPeriod"/>
            </a:pPr>
            <a:r>
              <a:rPr lang="fa-IR" sz="2800" dirty="0">
                <a:cs typeface="B Nazanin" panose="00000400000000000000" pitchFamily="2" charset="-78"/>
              </a:rPr>
              <a:t>یوگا فقط بر روی مت یا زیرانداز انجام می شود و بیشتر بر حرکات خود بدن تمرکز دارد. اما پیلاتس از وسایل و ابزارهای متفرقه مثل کش، توپ و .. نیز برای انجام تمرینات استفاده می کند.</a:t>
            </a:r>
          </a:p>
          <a:p>
            <a:pPr marL="457200" indent="-457200" algn="r" rtl="1">
              <a:lnSpc>
                <a:spcPct val="150000"/>
              </a:lnSpc>
              <a:buFont typeface="+mj-lt"/>
              <a:buAutoNum type="arabicPeriod"/>
            </a:pPr>
            <a:r>
              <a:rPr lang="fa-IR" sz="2800" dirty="0">
                <a:cs typeface="B Nazanin" panose="00000400000000000000" pitchFamily="2" charset="-78"/>
              </a:rPr>
              <a:t>سرعت کاهش وزن در پیلاتس بیشتر از یوگا است زیرا تمرکز اصلی در یوگا رسیدن به آرامشی روحی و درونی است که با جریان یافتن انرژی در بدن به تعادل می رسد.</a:t>
            </a:r>
          </a:p>
          <a:p>
            <a:pPr marL="457200" indent="-457200" algn="r" rtl="1">
              <a:lnSpc>
                <a:spcPct val="150000"/>
              </a:lnSpc>
              <a:buFont typeface="+mj-lt"/>
              <a:buAutoNum type="arabicPeriod"/>
            </a:pPr>
            <a:endParaRPr lang="fa-IR" sz="2800" dirty="0">
              <a:cs typeface="B Nazanin" panose="00000400000000000000" pitchFamily="2" charset="-78"/>
            </a:endParaRPr>
          </a:p>
        </p:txBody>
      </p:sp>
    </p:spTree>
    <p:extLst>
      <p:ext uri="{BB962C8B-B14F-4D97-AF65-F5344CB8AC3E}">
        <p14:creationId xmlns:p14="http://schemas.microsoft.com/office/powerpoint/2010/main" val="395118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373BD2-31E9-45C8-8968-A6FDA7679F00}"/>
              </a:ext>
            </a:extLst>
          </p:cNvPr>
          <p:cNvSpPr txBox="1"/>
          <p:nvPr/>
        </p:nvSpPr>
        <p:spPr>
          <a:xfrm>
            <a:off x="581465" y="295421"/>
            <a:ext cx="11029070" cy="5855449"/>
          </a:xfrm>
          <a:prstGeom prst="rect">
            <a:avLst/>
          </a:prstGeom>
          <a:noFill/>
        </p:spPr>
        <p:txBody>
          <a:bodyPr wrap="square" rtlCol="0">
            <a:spAutoFit/>
          </a:bodyPr>
          <a:lstStyle/>
          <a:p>
            <a:pPr algn="r" rtl="1">
              <a:lnSpc>
                <a:spcPct val="150000"/>
              </a:lnSpc>
            </a:pPr>
            <a:r>
              <a:rPr lang="fa-IR" sz="2800" b="1" dirty="0">
                <a:solidFill>
                  <a:srgbClr val="00B050"/>
                </a:solidFill>
                <a:cs typeface="B Nazanin" panose="00000400000000000000" pitchFamily="2" charset="-78"/>
              </a:rPr>
              <a:t>تمرینی مناسب برای تمامی مردان و زنان در هر رده سنی:</a:t>
            </a:r>
          </a:p>
          <a:p>
            <a:pPr algn="r" rtl="1">
              <a:lnSpc>
                <a:spcPct val="150000"/>
              </a:lnSpc>
            </a:pPr>
            <a:r>
              <a:rPr lang="fa-IR" sz="2800" dirty="0">
                <a:cs typeface="B Nazanin" panose="00000400000000000000" pitchFamily="2" charset="-78"/>
              </a:rPr>
              <a:t>این تمرینات برای تمامی مردان و زنان در هر رده سنی که علاقمند به تناسب اندام و بهبود وضعیت جسمانی خود هستند، بسیار مفید است. ورزشکاران و بخصوص کسانی که به علت داشتن حرکات شدید یا ناگهانی صدمه دیده‌اند، مثل بازیکنان گلف و تنیس یا مبارزان رشته‌های رزمی، نویسندگان، موزیسین‌ها و کسانی که به قول معروف پشت میزنشین هستند و به‌طور مزمن دچار درد پشت می‌باشند و همه کسانی که پس از یک دوره نقاهت می‌خواهند دوباره یک زندگی با نشاط را آغاز کنند، سالخوردگانی که می‌خواهند بدون قید و شرط دوباره فعال و سرزنده‌تر باشند، کسانی که می‌خواهند از پوکی استخوان جلوگیری کنند و حتی کسانی که مبتلا به فشارهای روانی ناشی از خستگی یا مشاغل پراسترس هستند از این تمرینات سود فراوانی می‌برند.</a:t>
            </a:r>
          </a:p>
        </p:txBody>
      </p:sp>
    </p:spTree>
    <p:extLst>
      <p:ext uri="{BB962C8B-B14F-4D97-AF65-F5344CB8AC3E}">
        <p14:creationId xmlns:p14="http://schemas.microsoft.com/office/powerpoint/2010/main" val="98346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6057"/>
            <a:ext cx="10515600" cy="914401"/>
          </a:xfrm>
        </p:spPr>
        <p:txBody>
          <a:bodyPr>
            <a:normAutofit/>
          </a:bodyPr>
          <a:lstStyle/>
          <a:p>
            <a:pPr algn="r" rtl="1"/>
            <a:r>
              <a:rPr lang="fa-IR" sz="3600" dirty="0">
                <a:solidFill>
                  <a:srgbClr val="FFFF00"/>
                </a:solidFill>
                <a:cs typeface="B Nazanin" panose="00000400000000000000" pitchFamily="2" charset="-78"/>
              </a:rPr>
              <a:t>شطرنج:</a:t>
            </a:r>
            <a:endParaRPr lang="en-US" sz="3600" dirty="0">
              <a:solidFill>
                <a:srgbClr val="FFFF00"/>
              </a:solidFill>
              <a:cs typeface="B Nazanin" panose="00000400000000000000" pitchFamily="2" charset="-78"/>
            </a:endParaRPr>
          </a:p>
        </p:txBody>
      </p:sp>
      <p:sp>
        <p:nvSpPr>
          <p:cNvPr id="7" name="Text Placeholder 6"/>
          <p:cNvSpPr>
            <a:spLocks noGrp="1"/>
          </p:cNvSpPr>
          <p:nvPr>
            <p:ph type="body" sz="quarter" idx="10"/>
          </p:nvPr>
        </p:nvSpPr>
        <p:spPr>
          <a:xfrm>
            <a:off x="636221" y="917917"/>
            <a:ext cx="10717579" cy="5634111"/>
          </a:xfrm>
        </p:spPr>
        <p:txBody>
          <a:bodyPr>
            <a:normAutofit fontScale="92500"/>
          </a:bodyPr>
          <a:lstStyle/>
          <a:p>
            <a:pPr marL="457200" indent="-457200" algn="r" rtl="1">
              <a:lnSpc>
                <a:spcPct val="150000"/>
              </a:lnSpc>
              <a:buClr>
                <a:schemeClr val="bg1"/>
              </a:buClr>
              <a:buFont typeface="Wingdings" panose="05000000000000000000" pitchFamily="2" charset="2"/>
              <a:buChar char="§"/>
            </a:pPr>
            <a:r>
              <a:rPr lang="fa-IR" sz="3200" dirty="0">
                <a:cs typeface="B Nazanin" panose="00000400000000000000" pitchFamily="2" charset="-78"/>
              </a:rPr>
              <a:t>تاریخچه:</a:t>
            </a:r>
          </a:p>
          <a:p>
            <a:pPr algn="r" rtl="1">
              <a:lnSpc>
                <a:spcPct val="150000"/>
              </a:lnSpc>
              <a:buClr>
                <a:schemeClr val="bg1"/>
              </a:buClr>
            </a:pPr>
            <a:r>
              <a:rPr lang="fa-IR" sz="2800" dirty="0">
                <a:cs typeface="B Nazanin" panose="00000400000000000000" pitchFamily="2" charset="-78"/>
              </a:rPr>
              <a:t>قدمت این بازی به سده ششم میلادی در شرق </a:t>
            </a:r>
            <a:r>
              <a:rPr lang="fa-IR" sz="2800" dirty="0">
                <a:cs typeface="B Nazanin" panose="00000400000000000000" pitchFamily="2" charset="-78"/>
                <a:hlinkClick r:id="rId2" tooltip="هندوستان">
                  <a:extLst>
                    <a:ext uri="{A12FA001-AC4F-418D-AE19-62706E023703}">
                      <ahyp:hlinkClr xmlns:ahyp="http://schemas.microsoft.com/office/drawing/2018/hyperlinkcolor" val="tx"/>
                    </a:ext>
                  </a:extLst>
                </a:hlinkClick>
              </a:rPr>
              <a:t>هندوستان</a:t>
            </a:r>
            <a:r>
              <a:rPr lang="fa-IR" sz="2800" dirty="0">
                <a:cs typeface="B Nazanin" panose="00000400000000000000" pitchFamily="2" charset="-78"/>
              </a:rPr>
              <a:t> بازمی‌گردد. نوع اولیه شطرنج با نام </a:t>
            </a:r>
            <a:r>
              <a:rPr lang="fa-IR" sz="2800" dirty="0">
                <a:cs typeface="B Nazanin" panose="00000400000000000000" pitchFamily="2" charset="-78"/>
                <a:hlinkClick r:id="rId3" tooltip="زبان سانسکریت">
                  <a:extLst>
                    <a:ext uri="{A12FA001-AC4F-418D-AE19-62706E023703}">
                      <ahyp:hlinkClr xmlns:ahyp="http://schemas.microsoft.com/office/drawing/2018/hyperlinkcolor" val="tx"/>
                    </a:ext>
                  </a:extLst>
                </a:hlinkClick>
              </a:rPr>
              <a:t>سانسکریتِ</a:t>
            </a:r>
            <a:r>
              <a:rPr lang="fa-IR" sz="2800" dirty="0">
                <a:cs typeface="B Nazanin" panose="00000400000000000000" pitchFamily="2" charset="-78"/>
              </a:rPr>
              <a:t> چاتورانگا در </a:t>
            </a:r>
            <a:r>
              <a:rPr lang="fa-IR" sz="2800" dirty="0">
                <a:cs typeface="B Nazanin" panose="00000400000000000000" pitchFamily="2" charset="-78"/>
                <a:hlinkClick r:id="rId4" tooltip="امپراتوری گوپتا">
                  <a:extLst>
                    <a:ext uri="{A12FA001-AC4F-418D-AE19-62706E023703}">
                      <ahyp:hlinkClr xmlns:ahyp="http://schemas.microsoft.com/office/drawing/2018/hyperlinkcolor" val="tx"/>
                    </a:ext>
                  </a:extLst>
                </a:hlinkClick>
              </a:rPr>
              <a:t>امپراتوری گوپتا</a:t>
            </a:r>
            <a:r>
              <a:rPr lang="fa-IR" sz="2800" dirty="0">
                <a:cs typeface="B Nazanin" panose="00000400000000000000" pitchFamily="2" charset="-78"/>
              </a:rPr>
              <a:t> ابداع شد و در زمان حکومت </a:t>
            </a:r>
            <a:r>
              <a:rPr lang="fa-IR" sz="2800" dirty="0">
                <a:cs typeface="B Nazanin" panose="00000400000000000000" pitchFamily="2" charset="-78"/>
                <a:hlinkClick r:id="rId5" tooltip="انوشیروان">
                  <a:extLst>
                    <a:ext uri="{A12FA001-AC4F-418D-AE19-62706E023703}">
                      <ahyp:hlinkClr xmlns:ahyp="http://schemas.microsoft.com/office/drawing/2018/hyperlinkcolor" val="tx"/>
                    </a:ext>
                  </a:extLst>
                </a:hlinkClick>
              </a:rPr>
              <a:t>خسرو انوشیروان</a:t>
            </a:r>
            <a:r>
              <a:rPr lang="fa-IR" sz="2800" dirty="0">
                <a:cs typeface="B Nazanin" panose="00000400000000000000" pitchFamily="2" charset="-78"/>
              </a:rPr>
              <a:t> ساسانی به </a:t>
            </a:r>
            <a:r>
              <a:rPr lang="fa-IR" sz="2800" dirty="0">
                <a:cs typeface="B Nazanin" panose="00000400000000000000" pitchFamily="2" charset="-78"/>
                <a:hlinkClick r:id="rId6" tooltip="ایران">
                  <a:extLst>
                    <a:ext uri="{A12FA001-AC4F-418D-AE19-62706E023703}">
                      <ahyp:hlinkClr xmlns:ahyp="http://schemas.microsoft.com/office/drawing/2018/hyperlinkcolor" val="tx"/>
                    </a:ext>
                  </a:extLst>
                </a:hlinkClick>
              </a:rPr>
              <a:t>ایران</a:t>
            </a:r>
            <a:r>
              <a:rPr lang="fa-IR" sz="2800" dirty="0">
                <a:cs typeface="B Nazanin" panose="00000400000000000000" pitchFamily="2" charset="-78"/>
              </a:rPr>
              <a:t> معرفی شد. شطرنج در ایران، با کمی تغییر در قوانین بازی، نام </a:t>
            </a:r>
            <a:r>
              <a:rPr lang="fa-IR" sz="2800" dirty="0">
                <a:cs typeface="B Nazanin" panose="00000400000000000000" pitchFamily="2" charset="-78"/>
                <a:hlinkClick r:id="rId7" tooltip="شطرنج تاریخی ایران">
                  <a:extLst>
                    <a:ext uri="{A12FA001-AC4F-418D-AE19-62706E023703}">
                      <ahyp:hlinkClr xmlns:ahyp="http://schemas.microsoft.com/office/drawing/2018/hyperlinkcolor" val="tx"/>
                    </a:ext>
                  </a:extLst>
                </a:hlinkClick>
              </a:rPr>
              <a:t>چَترَنگ</a:t>
            </a:r>
            <a:r>
              <a:rPr lang="fa-IR" sz="2800" dirty="0">
                <a:cs typeface="B Nazanin" panose="00000400000000000000" pitchFamily="2" charset="-78"/>
              </a:rPr>
              <a:t> را بر خود گرفت و با فتح قلمرو </a:t>
            </a:r>
            <a:r>
              <a:rPr lang="fa-IR" sz="2800" dirty="0">
                <a:cs typeface="B Nazanin" panose="00000400000000000000" pitchFamily="2" charset="-78"/>
                <a:hlinkClick r:id="rId8" tooltip="ساسانیان">
                  <a:extLst>
                    <a:ext uri="{A12FA001-AC4F-418D-AE19-62706E023703}">
                      <ahyp:hlinkClr xmlns:ahyp="http://schemas.microsoft.com/office/drawing/2018/hyperlinkcolor" val="tx"/>
                    </a:ext>
                  </a:extLst>
                </a:hlinkClick>
              </a:rPr>
              <a:t>امپراتوری ساسانیان</a:t>
            </a:r>
            <a:r>
              <a:rPr lang="fa-IR" sz="2800" dirty="0">
                <a:cs typeface="B Nazanin" panose="00000400000000000000" pitchFamily="2" charset="-78"/>
              </a:rPr>
              <a:t>، توسط </a:t>
            </a:r>
            <a:r>
              <a:rPr lang="fa-IR" sz="2800" dirty="0">
                <a:cs typeface="B Nazanin" panose="00000400000000000000" pitchFamily="2" charset="-78"/>
                <a:hlinkClick r:id="rId9" tooltip="مردم عرب">
                  <a:extLst>
                    <a:ext uri="{A12FA001-AC4F-418D-AE19-62706E023703}">
                      <ahyp:hlinkClr xmlns:ahyp="http://schemas.microsoft.com/office/drawing/2018/hyperlinkcolor" val="tx"/>
                    </a:ext>
                  </a:extLst>
                </a:hlinkClick>
              </a:rPr>
              <a:t>عرب‌ها</a:t>
            </a:r>
            <a:r>
              <a:rPr lang="fa-IR" sz="2800" dirty="0">
                <a:cs typeface="B Nazanin" panose="00000400000000000000" pitchFamily="2" charset="-78"/>
              </a:rPr>
              <a:t> در سراسر </a:t>
            </a:r>
            <a:r>
              <a:rPr lang="fa-IR" sz="2800" dirty="0">
                <a:cs typeface="B Nazanin" panose="00000400000000000000" pitchFamily="2" charset="-78"/>
                <a:hlinkClick r:id="rId10" tooltip="جهان اسلام">
                  <a:extLst>
                    <a:ext uri="{A12FA001-AC4F-418D-AE19-62706E023703}">
                      <ahyp:hlinkClr xmlns:ahyp="http://schemas.microsoft.com/office/drawing/2018/hyperlinkcolor" val="tx"/>
                    </a:ext>
                  </a:extLst>
                </a:hlinkClick>
              </a:rPr>
              <a:t>جهان اسلام</a:t>
            </a:r>
            <a:r>
              <a:rPr lang="fa-IR" sz="2800" dirty="0">
                <a:cs typeface="B Nazanin" panose="00000400000000000000" pitchFamily="2" charset="-78"/>
              </a:rPr>
              <a:t> رایج شد و «شطرنج» نام گرفت. ایرانیان و اعراب از </a:t>
            </a:r>
            <a:r>
              <a:rPr lang="fa-IR" sz="2800" dirty="0">
                <a:cs typeface="B Nazanin" panose="00000400000000000000" pitchFamily="2" charset="-78"/>
                <a:hlinkClick r:id="rId11" tooltip="قرن نهم میلادی">
                  <a:extLst>
                    <a:ext uri="{A12FA001-AC4F-418D-AE19-62706E023703}">
                      <ahyp:hlinkClr xmlns:ahyp="http://schemas.microsoft.com/office/drawing/2018/hyperlinkcolor" val="tx"/>
                    </a:ext>
                  </a:extLst>
                </a:hlinkClick>
              </a:rPr>
              <a:t>قرن نهم میلادی</a:t>
            </a:r>
            <a:r>
              <a:rPr lang="fa-IR" sz="2800" dirty="0">
                <a:cs typeface="B Nazanin" panose="00000400000000000000" pitchFamily="2" charset="-78"/>
              </a:rPr>
              <a:t>، </a:t>
            </a:r>
            <a:r>
              <a:rPr lang="fa-IR" sz="2800" dirty="0">
                <a:cs typeface="B Nazanin" panose="00000400000000000000" pitchFamily="2" charset="-78"/>
                <a:hlinkClick r:id="rId12" tooltip="اروپا">
                  <a:extLst>
                    <a:ext uri="{A12FA001-AC4F-418D-AE19-62706E023703}">
                      <ahyp:hlinkClr xmlns:ahyp="http://schemas.microsoft.com/office/drawing/2018/hyperlinkcolor" val="tx"/>
                    </a:ext>
                  </a:extLst>
                </a:hlinkClick>
              </a:rPr>
              <a:t>اروپا</a:t>
            </a:r>
            <a:r>
              <a:rPr lang="fa-IR" sz="2800" dirty="0">
                <a:cs typeface="B Nazanin" panose="00000400000000000000" pitchFamily="2" charset="-78"/>
              </a:rPr>
              <a:t> و </a:t>
            </a:r>
            <a:r>
              <a:rPr lang="fa-IR" sz="2800" dirty="0">
                <a:cs typeface="B Nazanin" panose="00000400000000000000" pitchFamily="2" charset="-78"/>
                <a:hlinkClick r:id="rId13" tooltip="روسیه">
                  <a:extLst>
                    <a:ext uri="{A12FA001-AC4F-418D-AE19-62706E023703}">
                      <ahyp:hlinkClr xmlns:ahyp="http://schemas.microsoft.com/office/drawing/2018/hyperlinkcolor" val="tx"/>
                    </a:ext>
                  </a:extLst>
                </a:hlinkClick>
              </a:rPr>
              <a:t>روسیه</a:t>
            </a:r>
            <a:r>
              <a:rPr lang="fa-IR" sz="2800" dirty="0">
                <a:cs typeface="B Nazanin" panose="00000400000000000000" pitchFamily="2" charset="-78"/>
              </a:rPr>
              <a:t> را با شطرنج آشنا کردند؛ به همین دلیل در اغلب </a:t>
            </a:r>
            <a:r>
              <a:rPr lang="fa-IR" sz="2800" dirty="0">
                <a:cs typeface="B Nazanin" panose="00000400000000000000" pitchFamily="2" charset="-78"/>
                <a:hlinkClick r:id="rId14" tooltip="زبان‌های اروپایی">
                  <a:extLst>
                    <a:ext uri="{A12FA001-AC4F-418D-AE19-62706E023703}">
                      <ahyp:hlinkClr xmlns:ahyp="http://schemas.microsoft.com/office/drawing/2018/hyperlinkcolor" val="tx"/>
                    </a:ext>
                  </a:extLst>
                </a:hlinkClick>
              </a:rPr>
              <a:t>زبان‌های اروپایی</a:t>
            </a:r>
            <a:r>
              <a:rPr lang="fa-IR" sz="2800" dirty="0">
                <a:cs typeface="B Nazanin" panose="00000400000000000000" pitchFamily="2" charset="-78"/>
              </a:rPr>
              <a:t> نام این بازی برگرفته از واژه «شطرنج» یا «شاه» (مهره اصلی بازی) و نام بیشتر مهره‌ها هم برگرفته از نام‌های فارسی و عربی آن‌هاست. در اروپا، رفته‌رفته شطرنج دستخوش تغییراتی شد و با </a:t>
            </a:r>
            <a:r>
              <a:rPr lang="fa-IR" sz="2800" dirty="0">
                <a:cs typeface="B Nazanin" panose="00000400000000000000" pitchFamily="2" charset="-78"/>
                <a:hlinkClick r:id="rId15" tooltip="تغییر شکل">
                  <a:extLst>
                    <a:ext uri="{A12FA001-AC4F-418D-AE19-62706E023703}">
                      <ahyp:hlinkClr xmlns:ahyp="http://schemas.microsoft.com/office/drawing/2018/hyperlinkcolor" val="tx"/>
                    </a:ext>
                  </a:extLst>
                </a:hlinkClick>
              </a:rPr>
              <a:t>تغییر شکل</a:t>
            </a:r>
            <a:r>
              <a:rPr lang="fa-IR" sz="2800" dirty="0">
                <a:cs typeface="B Nazanin" panose="00000400000000000000" pitchFamily="2" charset="-78"/>
              </a:rPr>
              <a:t> حرکت برخی مهره‌ها پویایی و سرعت بازی افزایش یافت.</a:t>
            </a:r>
          </a:p>
          <a:p>
            <a:pPr algn="r" rtl="1">
              <a:lnSpc>
                <a:spcPct val="150000"/>
              </a:lnSpc>
              <a:buClr>
                <a:schemeClr val="bg1"/>
              </a:buClr>
            </a:pPr>
            <a:endParaRPr lang="fa-IR" sz="3200" dirty="0">
              <a:cs typeface="B Nazanin" panose="00000400000000000000" pitchFamily="2" charset="-78"/>
            </a:endParaRPr>
          </a:p>
          <a:p>
            <a:pPr marL="342900" indent="-342900" algn="r" rtl="1">
              <a:lnSpc>
                <a:spcPct val="150000"/>
              </a:lnSpc>
              <a:buFont typeface="Wingdings" panose="05000000000000000000" pitchFamily="2" charset="2"/>
              <a:buChar char="ü"/>
            </a:pPr>
            <a:endParaRPr lang="en-US" sz="2800" dirty="0">
              <a:cs typeface="B Nazanin" panose="00000400000000000000" pitchFamily="2" charset="-78"/>
            </a:endParaRPr>
          </a:p>
        </p:txBody>
      </p:sp>
    </p:spTree>
    <p:extLst>
      <p:ext uri="{BB962C8B-B14F-4D97-AF65-F5344CB8AC3E}">
        <p14:creationId xmlns:p14="http://schemas.microsoft.com/office/powerpoint/2010/main" val="207318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373BD2-31E9-45C8-8968-A6FDA7679F00}"/>
              </a:ext>
            </a:extLst>
          </p:cNvPr>
          <p:cNvSpPr txBox="1"/>
          <p:nvPr/>
        </p:nvSpPr>
        <p:spPr>
          <a:xfrm>
            <a:off x="581465" y="703384"/>
            <a:ext cx="11029070" cy="5209118"/>
          </a:xfrm>
          <a:prstGeom prst="rect">
            <a:avLst/>
          </a:prstGeom>
          <a:noFill/>
          <a:ln cmpd="tri">
            <a:solidFill>
              <a:srgbClr val="00B050">
                <a:alpha val="93000"/>
              </a:srgbClr>
            </a:solidFill>
          </a:ln>
        </p:spPr>
        <p:txBody>
          <a:bodyPr wrap="square" rtlCol="0">
            <a:spAutoFit/>
          </a:bodyPr>
          <a:lstStyle/>
          <a:p>
            <a:pPr algn="r" rtl="1">
              <a:lnSpc>
                <a:spcPct val="150000"/>
              </a:lnSpc>
            </a:pPr>
            <a:r>
              <a:rPr lang="fa-IR" sz="2800" dirty="0">
                <a:cs typeface="B Nazanin" panose="00000400000000000000" pitchFamily="2" charset="-78"/>
              </a:rPr>
              <a:t>در اواخر </a:t>
            </a:r>
            <a:r>
              <a:rPr lang="fa-IR" sz="2800" dirty="0">
                <a:cs typeface="B Nazanin" panose="00000400000000000000" pitchFamily="2" charset="-78"/>
                <a:hlinkClick r:id="rId2" tooltip="قرن نوزدهم">
                  <a:extLst>
                    <a:ext uri="{A12FA001-AC4F-418D-AE19-62706E023703}">
                      <ahyp:hlinkClr xmlns:ahyp="http://schemas.microsoft.com/office/drawing/2018/hyperlinkcolor" val="tx"/>
                    </a:ext>
                  </a:extLst>
                </a:hlinkClick>
              </a:rPr>
              <a:t>قرن نوزدهم</a:t>
            </a:r>
            <a:r>
              <a:rPr lang="fa-IR" sz="2800" dirty="0">
                <a:cs typeface="B Nazanin" panose="00000400000000000000" pitchFamily="2" charset="-78"/>
              </a:rPr>
              <a:t>، رقابت </a:t>
            </a:r>
            <a:r>
              <a:rPr lang="fa-IR" sz="2800" dirty="0">
                <a:cs typeface="B Nazanin" panose="00000400000000000000" pitchFamily="2" charset="-78"/>
                <a:hlinkClick r:id="rId3" tooltip="قهرمانی شطرنج جهان">
                  <a:extLst>
                    <a:ext uri="{A12FA001-AC4F-418D-AE19-62706E023703}">
                      <ahyp:hlinkClr xmlns:ahyp="http://schemas.microsoft.com/office/drawing/2018/hyperlinkcolor" val="tx"/>
                    </a:ext>
                  </a:extLst>
                </a:hlinkClick>
              </a:rPr>
              <a:t>قهرمانی شطرنج جهان</a:t>
            </a:r>
            <a:r>
              <a:rPr lang="fa-IR" sz="2800" dirty="0">
                <a:cs typeface="B Nazanin" panose="00000400000000000000" pitchFamily="2" charset="-78"/>
              </a:rPr>
              <a:t> بنیادگذاری‌شد. نخستین قهرمان رسمی شطرنج جهان </a:t>
            </a:r>
            <a:r>
              <a:rPr lang="fa-IR" sz="2800" dirty="0">
                <a:cs typeface="B Nazanin" panose="00000400000000000000" pitchFamily="2" charset="-78"/>
                <a:hlinkClick r:id="rId4" tooltip="ویلهلم اشتاینیتس">
                  <a:extLst>
                    <a:ext uri="{A12FA001-AC4F-418D-AE19-62706E023703}">
                      <ahyp:hlinkClr xmlns:ahyp="http://schemas.microsoft.com/office/drawing/2018/hyperlinkcolor" val="tx"/>
                    </a:ext>
                  </a:extLst>
                </a:hlinkClick>
              </a:rPr>
              <a:t>ویلهلم اشتاینیتس</a:t>
            </a:r>
            <a:r>
              <a:rPr lang="fa-IR" sz="2800" dirty="0">
                <a:cs typeface="B Nazanin" panose="00000400000000000000" pitchFamily="2" charset="-78"/>
              </a:rPr>
              <a:t>، شطرنج‌باز یهودی اهل </a:t>
            </a:r>
            <a:r>
              <a:rPr lang="fa-IR" sz="2800" dirty="0">
                <a:cs typeface="B Nazanin" panose="00000400000000000000" pitchFamily="2" charset="-78"/>
                <a:hlinkClick r:id="rId5" tooltip="بوهم">
                  <a:extLst>
                    <a:ext uri="{A12FA001-AC4F-418D-AE19-62706E023703}">
                      <ahyp:hlinkClr xmlns:ahyp="http://schemas.microsoft.com/office/drawing/2018/hyperlinkcolor" val="tx"/>
                    </a:ext>
                  </a:extLst>
                </a:hlinkClick>
              </a:rPr>
              <a:t>بوهم</a:t>
            </a:r>
            <a:r>
              <a:rPr lang="fa-IR" sz="2800" dirty="0">
                <a:cs typeface="B Nazanin" panose="00000400000000000000" pitchFamily="2" charset="-78"/>
              </a:rPr>
              <a:t> بود که در سال ۱۸۸۶ با غلبه بر </a:t>
            </a:r>
            <a:r>
              <a:rPr lang="fa-IR" sz="2800" dirty="0">
                <a:cs typeface="B Nazanin" panose="00000400000000000000" pitchFamily="2" charset="-78"/>
                <a:hlinkClick r:id="rId6" tooltip="یوهانس تسوکرتورت">
                  <a:extLst>
                    <a:ext uri="{A12FA001-AC4F-418D-AE19-62706E023703}">
                      <ahyp:hlinkClr xmlns:ahyp="http://schemas.microsoft.com/office/drawing/2018/hyperlinkcolor" val="tx"/>
                    </a:ext>
                  </a:extLst>
                </a:hlinkClick>
              </a:rPr>
              <a:t>یوهانس تسوکرتورت</a:t>
            </a:r>
            <a:r>
              <a:rPr lang="fa-IR" sz="2800" dirty="0">
                <a:cs typeface="B Nazanin" panose="00000400000000000000" pitchFamily="2" charset="-78"/>
              </a:rPr>
              <a:t> ِانگلیسی این عنوان را به‌دست‌آورد. </a:t>
            </a:r>
            <a:r>
              <a:rPr lang="fa-IR" sz="2800" dirty="0">
                <a:cs typeface="B Nazanin" panose="00000400000000000000" pitchFamily="2" charset="-78"/>
                <a:hlinkClick r:id="rId7" tooltip="ماگنوس کارلسن">
                  <a:extLst>
                    <a:ext uri="{A12FA001-AC4F-418D-AE19-62706E023703}">
                      <ahyp:hlinkClr xmlns:ahyp="http://schemas.microsoft.com/office/drawing/2018/hyperlinkcolor" val="tx"/>
                    </a:ext>
                  </a:extLst>
                </a:hlinkClick>
              </a:rPr>
              <a:t>ماگنوس کارلسن</a:t>
            </a:r>
            <a:r>
              <a:rPr lang="fa-IR" sz="2800" dirty="0">
                <a:cs typeface="B Nazanin" panose="00000400000000000000" pitchFamily="2" charset="-78"/>
              </a:rPr>
              <a:t> ِ نروژی قهرمان فعلی شطرنج جهان است که با غلبه بر </a:t>
            </a:r>
            <a:r>
              <a:rPr lang="fa-IR" sz="2800" dirty="0">
                <a:cs typeface="B Nazanin" panose="00000400000000000000" pitchFamily="2" charset="-78"/>
                <a:hlinkClick r:id="rId8" tooltip="ویسوآناتان آناند">
                  <a:extLst>
                    <a:ext uri="{A12FA001-AC4F-418D-AE19-62706E023703}">
                      <ahyp:hlinkClr xmlns:ahyp="http://schemas.microsoft.com/office/drawing/2018/hyperlinkcolor" val="tx"/>
                    </a:ext>
                  </a:extLst>
                </a:hlinkClick>
              </a:rPr>
              <a:t>ویسوآناتان آناند</a:t>
            </a:r>
            <a:r>
              <a:rPr lang="fa-IR" sz="2800" dirty="0">
                <a:cs typeface="B Nazanin" panose="00000400000000000000" pitchFamily="2" charset="-78"/>
              </a:rPr>
              <a:t> در سال ۲۰۱۳ صاحب این عنوان شد. در سال ۱۹۲۴، </a:t>
            </a:r>
            <a:r>
              <a:rPr lang="fa-IR" sz="2800" u="sng" dirty="0">
                <a:cs typeface="B Nazanin" panose="00000400000000000000" pitchFamily="2" charset="-78"/>
                <a:hlinkClick r:id="rId9" tooltip="فیده">
                  <a:extLst>
                    <a:ext uri="{A12FA001-AC4F-418D-AE19-62706E023703}">
                      <ahyp:hlinkClr xmlns:ahyp="http://schemas.microsoft.com/office/drawing/2018/hyperlinkcolor" val="tx"/>
                    </a:ext>
                  </a:extLst>
                </a:hlinkClick>
              </a:rPr>
              <a:t>سازمان بین‌المللی شطرنج جهان</a:t>
            </a:r>
            <a:r>
              <a:rPr lang="fa-IR" sz="2800" dirty="0">
                <a:cs typeface="B Nazanin" panose="00000400000000000000" pitchFamily="2" charset="-78"/>
              </a:rPr>
              <a:t> (فیده) بنیادگذاری شد و به‌تدریج مسابقات و عناوین تازه‌ای به‌وجود آمدند. رقابت‌های بین‌المللی شطرنج در طول </a:t>
            </a:r>
            <a:r>
              <a:rPr lang="fa-IR" sz="2800" dirty="0">
                <a:cs typeface="B Nazanin" panose="00000400000000000000" pitchFamily="2" charset="-78"/>
                <a:hlinkClick r:id="rId10" tooltip="جنگ جهانی دوم">
                  <a:extLst>
                    <a:ext uri="{A12FA001-AC4F-418D-AE19-62706E023703}">
                      <ahyp:hlinkClr xmlns:ahyp="http://schemas.microsoft.com/office/drawing/2018/hyperlinkcolor" val="tx"/>
                    </a:ext>
                  </a:extLst>
                </a:hlinkClick>
              </a:rPr>
              <a:t>جنگ جهانی دوم</a:t>
            </a:r>
            <a:r>
              <a:rPr lang="fa-IR" sz="2800" dirty="0">
                <a:cs typeface="B Nazanin" panose="00000400000000000000" pitchFamily="2" charset="-78"/>
              </a:rPr>
              <a:t> متوقف شد و پس از جنگ جهانی دوم، فیده مسئولیت برگزاری رقابت قهرمانی شطرنج جهان را بر عهده گرفت. تاکنون ۱۷۰ فدراسیون ملی عضو فیده شده‌اند و این سازمان را به یکی از بزرگ‌ترین نهادهای ورزشی جهان تبدیل کرده‌اند.</a:t>
            </a:r>
            <a:endParaRPr lang="fa-IR" sz="4000" dirty="0">
              <a:cs typeface="B Nazanin" panose="00000400000000000000" pitchFamily="2" charset="-78"/>
            </a:endParaRPr>
          </a:p>
        </p:txBody>
      </p:sp>
    </p:spTree>
    <p:extLst>
      <p:ext uri="{BB962C8B-B14F-4D97-AF65-F5344CB8AC3E}">
        <p14:creationId xmlns:p14="http://schemas.microsoft.com/office/powerpoint/2010/main" val="127665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30E82A-519A-405B-92FA-A17E06FF6917}"/>
              </a:ext>
            </a:extLst>
          </p:cNvPr>
          <p:cNvSpPr txBox="1"/>
          <p:nvPr/>
        </p:nvSpPr>
        <p:spPr>
          <a:xfrm>
            <a:off x="4323472" y="337626"/>
            <a:ext cx="7521526" cy="5855449"/>
          </a:xfrm>
          <a:prstGeom prst="rect">
            <a:avLst/>
          </a:prstGeom>
          <a:noFill/>
        </p:spPr>
        <p:txBody>
          <a:bodyPr wrap="square" rtlCol="0">
            <a:spAutoFit/>
          </a:bodyPr>
          <a:lstStyle/>
          <a:p>
            <a:pPr algn="r" rtl="1">
              <a:lnSpc>
                <a:spcPct val="150000"/>
              </a:lnSpc>
            </a:pPr>
            <a:r>
              <a:rPr lang="fa-IR" sz="2800" dirty="0">
                <a:cs typeface="B Nazanin" panose="00000400000000000000" pitchFamily="2" charset="-78"/>
              </a:rPr>
              <a:t>فیده تلاش فراوانی برای افزودن شطرنج به </a:t>
            </a:r>
            <a:r>
              <a:rPr lang="fa-IR" sz="2800" dirty="0">
                <a:cs typeface="B Nazanin" panose="00000400000000000000" pitchFamily="2" charset="-78"/>
                <a:hlinkClick r:id="rId2" tooltip="بازی‌های المپیک">
                  <a:extLst>
                    <a:ext uri="{A12FA001-AC4F-418D-AE19-62706E023703}">
                      <ahyp:hlinkClr xmlns:ahyp="http://schemas.microsoft.com/office/drawing/2018/hyperlinkcolor" val="tx"/>
                    </a:ext>
                  </a:extLst>
                </a:hlinkClick>
              </a:rPr>
              <a:t>بازی‌های المپیک</a:t>
            </a:r>
            <a:r>
              <a:rPr lang="fa-IR" sz="2800" dirty="0">
                <a:cs typeface="B Nazanin" panose="00000400000000000000" pitchFamily="2" charset="-78"/>
              </a:rPr>
              <a:t> داشته، اما این اتفاق هرگز نیفتاده و به‌جای آن از سال ۱۹۲۷ </a:t>
            </a:r>
            <a:r>
              <a:rPr lang="fa-IR" sz="2800" dirty="0">
                <a:cs typeface="B Nazanin" panose="00000400000000000000" pitchFamily="2" charset="-78"/>
                <a:hlinkClick r:id="rId3" tooltip="المپیاد شطرنج">
                  <a:extLst>
                    <a:ext uri="{A12FA001-AC4F-418D-AE19-62706E023703}">
                      <ahyp:hlinkClr xmlns:ahyp="http://schemas.microsoft.com/office/drawing/2018/hyperlinkcolor" val="tx"/>
                    </a:ext>
                  </a:extLst>
                </a:hlinkClick>
              </a:rPr>
              <a:t>المپیاد شطرنج</a:t>
            </a:r>
            <a:r>
              <a:rPr lang="fa-IR" sz="2800" dirty="0">
                <a:cs typeface="B Nazanin" panose="00000400000000000000" pitchFamily="2" charset="-78"/>
              </a:rPr>
              <a:t> بین تیم‌های ملی شطرنج کشورهای مختلف دنیا برگزار می‌شود. فیده همچنین درجه‌هایی چون </a:t>
            </a:r>
            <a:r>
              <a:rPr lang="fa-IR" sz="2800" dirty="0">
                <a:cs typeface="B Nazanin" panose="00000400000000000000" pitchFamily="2" charset="-78"/>
                <a:hlinkClick r:id="rId4" tooltip="استاد فیده">
                  <a:extLst>
                    <a:ext uri="{A12FA001-AC4F-418D-AE19-62706E023703}">
                      <ahyp:hlinkClr xmlns:ahyp="http://schemas.microsoft.com/office/drawing/2018/hyperlinkcolor" val="tx"/>
                    </a:ext>
                  </a:extLst>
                </a:hlinkClick>
              </a:rPr>
              <a:t>استاد فیده</a:t>
            </a:r>
            <a:r>
              <a:rPr lang="fa-IR" sz="2800" dirty="0">
                <a:cs typeface="B Nazanin" panose="00000400000000000000" pitchFamily="2" charset="-78"/>
              </a:rPr>
              <a:t>، </a:t>
            </a:r>
            <a:r>
              <a:rPr lang="fa-IR" sz="2800" dirty="0">
                <a:cs typeface="B Nazanin" panose="00000400000000000000" pitchFamily="2" charset="-78"/>
                <a:hlinkClick r:id="rId5" tooltip="عنوان‌های فیده">
                  <a:extLst>
                    <a:ext uri="{A12FA001-AC4F-418D-AE19-62706E023703}">
                      <ahyp:hlinkClr xmlns:ahyp="http://schemas.microsoft.com/office/drawing/2018/hyperlinkcolor" val="tx"/>
                    </a:ext>
                  </a:extLst>
                </a:hlinkClick>
              </a:rPr>
              <a:t>استاد بین‌المللی</a:t>
            </a:r>
            <a:r>
              <a:rPr lang="fa-IR" sz="2800" dirty="0">
                <a:cs typeface="B Nazanin" panose="00000400000000000000" pitchFamily="2" charset="-78"/>
              </a:rPr>
              <a:t> و </a:t>
            </a:r>
            <a:r>
              <a:rPr lang="fa-IR" sz="2800" dirty="0">
                <a:cs typeface="B Nazanin" panose="00000400000000000000" pitchFamily="2" charset="-78"/>
                <a:hlinkClick r:id="rId6" tooltip="استادبزرگ شطرنج">
                  <a:extLst>
                    <a:ext uri="{A12FA001-AC4F-418D-AE19-62706E023703}">
                      <ahyp:hlinkClr xmlns:ahyp="http://schemas.microsoft.com/office/drawing/2018/hyperlinkcolor" val="tx"/>
                    </a:ext>
                  </a:extLst>
                </a:hlinkClick>
              </a:rPr>
              <a:t>استادبزرگ</a:t>
            </a:r>
            <a:r>
              <a:rPr lang="fa-IR" sz="2800" dirty="0">
                <a:cs typeface="B Nazanin" panose="00000400000000000000" pitchFamily="2" charset="-78"/>
              </a:rPr>
              <a:t> را به بهترین شطرنج‌بازان دنیا اهدا می‌کند. استاد بزرگ، پس از قهرمان جهان، معتبرترین عنوانی است که یک بازیکن شطرنج می‌تواند به‌دست آورَد و گفته می‌شود که نخستین بار </a:t>
            </a:r>
            <a:r>
              <a:rPr lang="fa-IR" sz="2800" u="sng" dirty="0">
                <a:cs typeface="B Nazanin" panose="00000400000000000000" pitchFamily="2" charset="-78"/>
                <a:hlinkClick r:id="rId7">
                  <a:extLst>
                    <a:ext uri="{A12FA001-AC4F-418D-AE19-62706E023703}">
                      <ahyp:hlinkClr xmlns:ahyp="http://schemas.microsoft.com/office/drawing/2018/hyperlinkcolor" val="tx"/>
                    </a:ext>
                  </a:extLst>
                </a:hlinkClick>
              </a:rPr>
              <a:t>نیکلای دوم</a:t>
            </a:r>
            <a:r>
              <a:rPr lang="fa-IR" sz="2800" dirty="0">
                <a:cs typeface="B Nazanin" panose="00000400000000000000" pitchFamily="2" charset="-78"/>
              </a:rPr>
              <a:t>، تزار </a:t>
            </a:r>
            <a:r>
              <a:rPr lang="fa-IR" sz="2800" dirty="0">
                <a:cs typeface="B Nazanin" panose="00000400000000000000" pitchFamily="2" charset="-78"/>
                <a:hlinkClick r:id="rId8" tooltip="روسیه">
                  <a:extLst>
                    <a:ext uri="{A12FA001-AC4F-418D-AE19-62706E023703}">
                      <ahyp:hlinkClr xmlns:ahyp="http://schemas.microsoft.com/office/drawing/2018/hyperlinkcolor" val="tx"/>
                    </a:ext>
                  </a:extLst>
                </a:hlinkClick>
              </a:rPr>
              <a:t>روسیه،</a:t>
            </a:r>
            <a:r>
              <a:rPr lang="fa-IR" sz="2800" dirty="0">
                <a:cs typeface="B Nazanin" panose="00000400000000000000" pitchFamily="2" charset="-78"/>
              </a:rPr>
              <a:t> در سال ۱۹۱۴ گروهی از بهترین شطرنج‌بازان دنیا را استاد بزرگ نامید.</a:t>
            </a:r>
            <a:endParaRPr lang="en-US" sz="2800" dirty="0">
              <a:cs typeface="B Nazanin" panose="00000400000000000000" pitchFamily="2" charset="-78"/>
            </a:endParaRPr>
          </a:p>
        </p:txBody>
      </p:sp>
      <p:pic>
        <p:nvPicPr>
          <p:cNvPr id="5" name="Picture 4">
            <a:extLst>
              <a:ext uri="{FF2B5EF4-FFF2-40B4-BE49-F238E27FC236}">
                <a16:creationId xmlns:a16="http://schemas.microsoft.com/office/drawing/2014/main" id="{541B5838-D26D-4322-AA5C-580DB0BDCD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4155" y="835382"/>
            <a:ext cx="3989317" cy="4651017"/>
          </a:xfrm>
          <a:prstGeom prst="rect">
            <a:avLst/>
          </a:prstGeom>
          <a:solidFill>
            <a:srgbClr val="FFFFFF">
              <a:shade val="85000"/>
            </a:srgbClr>
          </a:solidFill>
          <a:ln w="190500" cap="rnd">
            <a:solidFill>
              <a:schemeClr val="accent1">
                <a:lumMod val="40000"/>
                <a:lumOff val="60000"/>
              </a:schemeClr>
            </a:solidFill>
          </a:ln>
          <a:effectLst>
            <a:glow rad="228600">
              <a:schemeClr val="accent1">
                <a:satMod val="175000"/>
                <a:alpha val="40000"/>
              </a:schemeClr>
            </a:glow>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154050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66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13200000" scaled="0"/>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91162F-00D7-4D26-B7FB-8BFA1442A33D}"/>
              </a:ext>
            </a:extLst>
          </p:cNvPr>
          <p:cNvSpPr txBox="1"/>
          <p:nvPr/>
        </p:nvSpPr>
        <p:spPr>
          <a:xfrm>
            <a:off x="643597" y="147914"/>
            <a:ext cx="10904806" cy="6140142"/>
          </a:xfrm>
          <a:prstGeom prst="rect">
            <a:avLst/>
          </a:prstGeom>
          <a:noFill/>
        </p:spPr>
        <p:txBody>
          <a:bodyPr wrap="square" rtlCol="0">
            <a:spAutoFit/>
          </a:bodyPr>
          <a:lstStyle/>
          <a:p>
            <a:pPr algn="r" rtl="1">
              <a:lnSpc>
                <a:spcPct val="150000"/>
              </a:lnSpc>
            </a:pPr>
            <a:r>
              <a:rPr lang="fa-IR" sz="2400" dirty="0">
                <a:cs typeface="B Nazanin" panose="00000400000000000000" pitchFamily="2" charset="-78"/>
              </a:rPr>
              <a:t>شطرنج‌بازان اهل </a:t>
            </a:r>
            <a:r>
              <a:rPr lang="fa-IR" sz="2400" dirty="0">
                <a:cs typeface="B Nazanin" panose="00000400000000000000" pitchFamily="2" charset="-78"/>
                <a:hlinkClick r:id="rId2" tooltip="اتحاد شوروی">
                  <a:extLst>
                    <a:ext uri="{A12FA001-AC4F-418D-AE19-62706E023703}">
                      <ahyp:hlinkClr xmlns:ahyp="http://schemas.microsoft.com/office/drawing/2018/hyperlinkcolor" val="tx"/>
                    </a:ext>
                  </a:extLst>
                </a:hlinkClick>
              </a:rPr>
              <a:t>اتحاد شوروی</a:t>
            </a:r>
            <a:r>
              <a:rPr lang="fa-IR" sz="2400" dirty="0">
                <a:cs typeface="B Nazanin" panose="00000400000000000000" pitchFamily="2" charset="-78"/>
              </a:rPr>
              <a:t> در دوران پس از جنگ جهانی دوم به قدرت بی‌رقیب شطرنج جهان تبدیل شدند، به‌طوری‌که تا سال ۱۹۷۲ تمامی رقابت‌های قهرمانی جهان بین شطرنج‌بازان کشور شوراها برگزار شده‌بود. در این سال </a:t>
            </a:r>
            <a:r>
              <a:rPr lang="fa-IR" sz="2400" dirty="0">
                <a:cs typeface="B Nazanin" panose="00000400000000000000" pitchFamily="2" charset="-78"/>
                <a:hlinkClick r:id="rId3" tooltip="بابی فیشر">
                  <a:extLst>
                    <a:ext uri="{A12FA001-AC4F-418D-AE19-62706E023703}">
                      <ahyp:hlinkClr xmlns:ahyp="http://schemas.microsoft.com/office/drawing/2018/hyperlinkcolor" val="tx"/>
                    </a:ext>
                  </a:extLst>
                </a:hlinkClick>
              </a:rPr>
              <a:t>بابی فیشر</a:t>
            </a:r>
            <a:r>
              <a:rPr lang="fa-IR" sz="2400" dirty="0">
                <a:cs typeface="B Nazanin" panose="00000400000000000000" pitchFamily="2" charset="-78"/>
              </a:rPr>
              <a:t> آمریکایی که بسیاری او را بهترین شطرنج‌باز تاریخ می‌دانند، عنوان قهرمانی را از شوروی خارج ساخت. پس از فیشر نیز این عنوان دوباره به شوروی بازگشت و به‌ترتیب، </a:t>
            </a:r>
            <a:r>
              <a:rPr lang="fa-IR" sz="2400" dirty="0">
                <a:cs typeface="B Nazanin" panose="00000400000000000000" pitchFamily="2" charset="-78"/>
                <a:hlinkClick r:id="rId4" tooltip="آناتولی کارپف">
                  <a:extLst>
                    <a:ext uri="{A12FA001-AC4F-418D-AE19-62706E023703}">
                      <ahyp:hlinkClr xmlns:ahyp="http://schemas.microsoft.com/office/drawing/2018/hyperlinkcolor" val="tx"/>
                    </a:ext>
                  </a:extLst>
                </a:hlinkClick>
              </a:rPr>
              <a:t>آناتولی کارپف</a:t>
            </a:r>
            <a:r>
              <a:rPr lang="fa-IR" sz="2400" dirty="0">
                <a:cs typeface="B Nazanin" panose="00000400000000000000" pitchFamily="2" charset="-78"/>
              </a:rPr>
              <a:t>، </a:t>
            </a:r>
            <a:r>
              <a:rPr lang="fa-IR" sz="2400" dirty="0">
                <a:cs typeface="B Nazanin" panose="00000400000000000000" pitchFamily="2" charset="-78"/>
                <a:hlinkClick r:id="rId5" tooltip="گری کاسپارف">
                  <a:extLst>
                    <a:ext uri="{A12FA001-AC4F-418D-AE19-62706E023703}">
                      <ahyp:hlinkClr xmlns:ahyp="http://schemas.microsoft.com/office/drawing/2018/hyperlinkcolor" val="tx"/>
                    </a:ext>
                  </a:extLst>
                </a:hlinkClick>
              </a:rPr>
              <a:t>گری کاسپارف</a:t>
            </a:r>
            <a:r>
              <a:rPr lang="fa-IR" sz="2400" dirty="0">
                <a:cs typeface="B Nazanin" panose="00000400000000000000" pitchFamily="2" charset="-78"/>
              </a:rPr>
              <a:t> و </a:t>
            </a:r>
            <a:r>
              <a:rPr lang="fa-IR" sz="2400" dirty="0">
                <a:cs typeface="B Nazanin" panose="00000400000000000000" pitchFamily="2" charset="-78"/>
                <a:hlinkClick r:id="rId6" tooltip="ولادیمیر کرامنیک">
                  <a:extLst>
                    <a:ext uri="{A12FA001-AC4F-418D-AE19-62706E023703}">
                      <ahyp:hlinkClr xmlns:ahyp="http://schemas.microsoft.com/office/drawing/2018/hyperlinkcolor" val="tx"/>
                    </a:ext>
                  </a:extLst>
                </a:hlinkClick>
              </a:rPr>
              <a:t>ولادیمیر کرامنیک</a:t>
            </a:r>
            <a:r>
              <a:rPr lang="fa-IR" sz="2400" dirty="0">
                <a:cs typeface="B Nazanin" panose="00000400000000000000" pitchFamily="2" charset="-78"/>
              </a:rPr>
              <a:t> صاحب این عنوان شدند و تا سال ۲۰۰۷ که </a:t>
            </a:r>
            <a:r>
              <a:rPr lang="fa-IR" sz="2400" dirty="0">
                <a:cs typeface="B Nazanin" panose="00000400000000000000" pitchFamily="2" charset="-78"/>
                <a:hlinkClick r:id="rId7" tooltip="ویسواناتان آناند">
                  <a:extLst>
                    <a:ext uri="{A12FA001-AC4F-418D-AE19-62706E023703}">
                      <ahyp:hlinkClr xmlns:ahyp="http://schemas.microsoft.com/office/drawing/2018/hyperlinkcolor" val="tx"/>
                    </a:ext>
                  </a:extLst>
                </a:hlinkClick>
              </a:rPr>
              <a:t>ویسواناتان آناند</a:t>
            </a:r>
            <a:r>
              <a:rPr lang="fa-IR" sz="2400" dirty="0">
                <a:cs typeface="B Nazanin" panose="00000400000000000000" pitchFamily="2" charset="-78"/>
              </a:rPr>
              <a:t> ِهندی به مقام قهرمانی رسید، این عنوان در </a:t>
            </a:r>
            <a:r>
              <a:rPr lang="fa-IR" sz="2400" dirty="0">
                <a:cs typeface="B Nazanin" panose="00000400000000000000" pitchFamily="2" charset="-78"/>
                <a:hlinkClick r:id="rId8" tooltip="شوروی">
                  <a:extLst>
                    <a:ext uri="{A12FA001-AC4F-418D-AE19-62706E023703}">
                      <ahyp:hlinkClr xmlns:ahyp="http://schemas.microsoft.com/office/drawing/2018/hyperlinkcolor" val="tx"/>
                    </a:ext>
                  </a:extLst>
                </a:hlinkClick>
              </a:rPr>
              <a:t>شوروی</a:t>
            </a:r>
            <a:r>
              <a:rPr lang="fa-IR" sz="2400" dirty="0">
                <a:cs typeface="B Nazanin" panose="00000400000000000000" pitchFamily="2" charset="-78"/>
              </a:rPr>
              <a:t> و </a:t>
            </a:r>
            <a:r>
              <a:rPr lang="fa-IR" sz="2400" dirty="0">
                <a:cs typeface="B Nazanin" panose="00000400000000000000" pitchFamily="2" charset="-78"/>
                <a:hlinkClick r:id="rId9" tooltip="روسیه">
                  <a:extLst>
                    <a:ext uri="{A12FA001-AC4F-418D-AE19-62706E023703}">
                      <ahyp:hlinkClr xmlns:ahyp="http://schemas.microsoft.com/office/drawing/2018/hyperlinkcolor" val="tx"/>
                    </a:ext>
                  </a:extLst>
                </a:hlinkClick>
              </a:rPr>
              <a:t>روسیه</a:t>
            </a:r>
            <a:r>
              <a:rPr lang="fa-IR" sz="2400" dirty="0">
                <a:cs typeface="B Nazanin" panose="00000400000000000000" pitchFamily="2" charset="-78"/>
              </a:rPr>
              <a:t> باقی ماند.هم زنان و هم مردان امکان کسب عنوان قهرمانی شطرنج جهان و دریافت درجات استادی را دارند و </a:t>
            </a:r>
            <a:r>
              <a:rPr lang="fa-IR" sz="2400" dirty="0">
                <a:cs typeface="B Nazanin" panose="00000400000000000000" pitchFamily="2" charset="-78"/>
                <a:hlinkClick r:id="rId10" tooltip="تورنمنت شطرنج">
                  <a:extLst>
                    <a:ext uri="{A12FA001-AC4F-418D-AE19-62706E023703}">
                      <ahyp:hlinkClr xmlns:ahyp="http://schemas.microsoft.com/office/drawing/2018/hyperlinkcolor" val="tx"/>
                    </a:ext>
                  </a:extLst>
                </a:hlinkClick>
              </a:rPr>
              <a:t>تورنمنت‌های شطرنج</a:t>
            </a:r>
            <a:r>
              <a:rPr lang="fa-IR" sz="2400" dirty="0">
                <a:cs typeface="B Nazanin" panose="00000400000000000000" pitchFamily="2" charset="-78"/>
              </a:rPr>
              <a:t> اغلب بدون محدودیت جنسیتی و سنّی برگزار می‌شوند، اما درجات و عناوین مخصوصی هم برای شطرنج‌بازان زن در نظر گرفته شده که دریافت آن‌ها شرایط آسان‌تری دارد و مسابقهٔ قهرمانی شطرنج زنان جهان هم برای تعیین بهترین بانوی شطرنج‌باز دنیا برگزار می‌شود. فیده همچنین مسابقات قهرمانی جهان را برای رده‌های سنّی مختلف و به‌طور جداگانه برای دختران و پسران برگزار می‌کند و درجات استادبزرگی مخصوصی را هم به بهترین طراحان و حل‌کنندگان مسائل شطرنج اهدا می‌کند.</a:t>
            </a:r>
          </a:p>
        </p:txBody>
      </p:sp>
    </p:spTree>
    <p:extLst>
      <p:ext uri="{BB962C8B-B14F-4D97-AF65-F5344CB8AC3E}">
        <p14:creationId xmlns:p14="http://schemas.microsoft.com/office/powerpoint/2010/main" val="376981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6057"/>
            <a:ext cx="10515600" cy="914401"/>
          </a:xfrm>
        </p:spPr>
        <p:txBody>
          <a:bodyPr>
            <a:normAutofit/>
          </a:bodyPr>
          <a:lstStyle/>
          <a:p>
            <a:pPr algn="r" rtl="1"/>
            <a:r>
              <a:rPr lang="fa-IR" sz="3200" dirty="0">
                <a:solidFill>
                  <a:srgbClr val="FFFF00"/>
                </a:solidFill>
                <a:cs typeface="B Nazanin" panose="00000400000000000000" pitchFamily="2" charset="-78"/>
              </a:rPr>
              <a:t>قوانین تعریف شده در فیده:</a:t>
            </a:r>
            <a:endParaRPr lang="en-US" sz="3200" dirty="0">
              <a:solidFill>
                <a:srgbClr val="FFFF00"/>
              </a:solidFill>
              <a:cs typeface="B Nazanin" panose="00000400000000000000" pitchFamily="2" charset="-78"/>
            </a:endParaRPr>
          </a:p>
        </p:txBody>
      </p:sp>
      <p:sp>
        <p:nvSpPr>
          <p:cNvPr id="7" name="Text Placeholder 6"/>
          <p:cNvSpPr>
            <a:spLocks noGrp="1"/>
          </p:cNvSpPr>
          <p:nvPr>
            <p:ph type="body" sz="quarter" idx="10"/>
          </p:nvPr>
        </p:nvSpPr>
        <p:spPr>
          <a:xfrm>
            <a:off x="636221" y="1030458"/>
            <a:ext cx="10717579" cy="5634111"/>
          </a:xfrm>
        </p:spPr>
        <p:txBody>
          <a:bodyPr>
            <a:normAutofit fontScale="92500"/>
          </a:bodyPr>
          <a:lstStyle/>
          <a:p>
            <a:pPr algn="r" rtl="1">
              <a:lnSpc>
                <a:spcPct val="150000"/>
              </a:lnSpc>
            </a:pPr>
            <a:r>
              <a:rPr lang="fa-IR" sz="2800" b="1" dirty="0">
                <a:cs typeface="B Nazanin" panose="00000400000000000000" pitchFamily="2" charset="-78"/>
              </a:rPr>
              <a:t>۱. قوانین اساسی بازی:</a:t>
            </a:r>
          </a:p>
          <a:p>
            <a:pPr marL="457200" indent="-457200" algn="r" rtl="1">
              <a:lnSpc>
                <a:spcPct val="150000"/>
              </a:lnSpc>
              <a:buClr>
                <a:schemeClr val="bg1"/>
              </a:buClr>
              <a:buFont typeface="Arial" panose="020B0604020202020204" pitchFamily="34" charset="0"/>
              <a:buChar char="•"/>
            </a:pPr>
            <a:r>
              <a:rPr lang="fa-IR" sz="2800" dirty="0">
                <a:cs typeface="B Nazanin" panose="00000400000000000000" pitchFamily="2" charset="-78"/>
              </a:rPr>
              <a:t> بازی شطرنج بین دو حریف انجام می‌شود که مهره‌های خود را به نوبت بر یک صفحه مربع به نام صفحه شطرنج حرکت می‌دهند. بازیکن دارای مهره‌های سفید بازی را شروع می‌کند. نوبت حرکت بازیکن زمانی است که حرکت حریف او انجام شده‌باشد.</a:t>
            </a:r>
          </a:p>
          <a:p>
            <a:pPr marL="457200" indent="-457200" algn="r" rtl="1">
              <a:lnSpc>
                <a:spcPct val="150000"/>
              </a:lnSpc>
              <a:buClr>
                <a:schemeClr val="bg1"/>
              </a:buClr>
              <a:buFont typeface="Arial" panose="020B0604020202020204" pitchFamily="34" charset="0"/>
              <a:buChar char="•"/>
            </a:pPr>
            <a:r>
              <a:rPr lang="fa-IR" sz="2800" dirty="0">
                <a:cs typeface="B Nazanin" panose="00000400000000000000" pitchFamily="2" charset="-78"/>
              </a:rPr>
              <a:t>هدف هر بازیکن قراردادن شاه حریف در معرض حمله است به نحوی که حریف در حرکت قانونی بعد به هیچ امکان نتواند شاه خودش را از معرض حمله خارج کند. بازیکنی که موفق به این امر شده‌است به اصطلاح حریف را «کیش و مات» کرده‌است و بازی را برده‌است.</a:t>
            </a:r>
          </a:p>
          <a:p>
            <a:pPr marL="457200" indent="-457200" algn="r" rtl="1">
              <a:lnSpc>
                <a:spcPct val="150000"/>
              </a:lnSpc>
              <a:buClr>
                <a:schemeClr val="bg1"/>
              </a:buClr>
              <a:buFont typeface="Arial" panose="020B0604020202020204" pitchFamily="34" charset="0"/>
              <a:buChar char="•"/>
            </a:pPr>
            <a:r>
              <a:rPr lang="fa-IR" sz="2800" dirty="0">
                <a:cs typeface="B Nazanin" panose="00000400000000000000" pitchFamily="2" charset="-78"/>
              </a:rPr>
              <a:t>اگر بازی به شرایطی برسد که هیچ‌یک از دو بازیکن نتواند «کیش و مات» کند، بازی مساوی است.</a:t>
            </a:r>
          </a:p>
          <a:p>
            <a:pPr algn="r" rtl="1">
              <a:lnSpc>
                <a:spcPct val="150000"/>
              </a:lnSpc>
              <a:buClr>
                <a:schemeClr val="bg1"/>
              </a:buClr>
            </a:pPr>
            <a:endParaRPr lang="fa-IR" sz="4000" dirty="0">
              <a:cs typeface="B Nazanin" panose="00000400000000000000" pitchFamily="2" charset="-78"/>
            </a:endParaRPr>
          </a:p>
          <a:p>
            <a:pPr marL="342900" indent="-342900" algn="r" rtl="1">
              <a:lnSpc>
                <a:spcPct val="150000"/>
              </a:lnSpc>
              <a:buFont typeface="Wingdings" panose="05000000000000000000" pitchFamily="2" charset="2"/>
              <a:buChar char="ü"/>
            </a:pPr>
            <a:endParaRPr lang="en-US" sz="3600" dirty="0">
              <a:cs typeface="B Nazanin" panose="00000400000000000000" pitchFamily="2" charset="-78"/>
            </a:endParaRPr>
          </a:p>
        </p:txBody>
      </p:sp>
    </p:spTree>
    <p:extLst>
      <p:ext uri="{BB962C8B-B14F-4D97-AF65-F5344CB8AC3E}">
        <p14:creationId xmlns:p14="http://schemas.microsoft.com/office/powerpoint/2010/main" val="3931100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91162F-00D7-4D26-B7FB-8BFA1442A33D}"/>
              </a:ext>
            </a:extLst>
          </p:cNvPr>
          <p:cNvSpPr txBox="1"/>
          <p:nvPr/>
        </p:nvSpPr>
        <p:spPr>
          <a:xfrm>
            <a:off x="643597" y="541810"/>
            <a:ext cx="10904806" cy="5209118"/>
          </a:xfrm>
          <a:prstGeom prst="rect">
            <a:avLst/>
          </a:prstGeom>
          <a:noFill/>
        </p:spPr>
        <p:txBody>
          <a:bodyPr wrap="square" rtlCol="0">
            <a:spAutoFit/>
          </a:bodyPr>
          <a:lstStyle/>
          <a:p>
            <a:pPr algn="r" rtl="1">
              <a:lnSpc>
                <a:spcPct val="150000"/>
              </a:lnSpc>
            </a:pPr>
            <a:r>
              <a:rPr lang="fa-IR" sz="2800" b="1" dirty="0">
                <a:solidFill>
                  <a:srgbClr val="00B050"/>
                </a:solidFill>
                <a:cs typeface="B Nazanin" panose="00000400000000000000" pitchFamily="2" charset="-78"/>
              </a:rPr>
              <a:t>نتیجه شطرنج: </a:t>
            </a:r>
          </a:p>
          <a:p>
            <a:pPr algn="r" rtl="1">
              <a:lnSpc>
                <a:spcPct val="150000"/>
              </a:lnSpc>
            </a:pPr>
            <a:r>
              <a:rPr lang="fa-IR" sz="2800" dirty="0">
                <a:cs typeface="B Nazanin" panose="00000400000000000000" pitchFamily="2" charset="-78"/>
              </a:rPr>
              <a:t>نتیجه شطرنج به سه صورت است یا به برد سفید (باخت سیاه) یا برد سیاه (باخت سفید) و یا به تساوی کشیده می‌شود. برد یکی از طرفین به سه طریق اصلی می‌تواند اتفاق بیفتد:</a:t>
            </a:r>
          </a:p>
          <a:p>
            <a:pPr algn="r" rtl="1">
              <a:lnSpc>
                <a:spcPct val="150000"/>
              </a:lnSpc>
            </a:pPr>
            <a:r>
              <a:rPr lang="fa-IR" sz="2800" dirty="0">
                <a:cs typeface="B Nazanin" panose="00000400000000000000" pitchFamily="2" charset="-78"/>
              </a:rPr>
              <a:t>حریف مقابل </a:t>
            </a:r>
            <a:r>
              <a:rPr lang="fa-IR" sz="2800" dirty="0">
                <a:cs typeface="B Nazanin" panose="00000400000000000000" pitchFamily="2" charset="-78"/>
                <a:hlinkClick r:id="rId2" tooltip="کیش‌مات">
                  <a:extLst>
                    <a:ext uri="{A12FA001-AC4F-418D-AE19-62706E023703}">
                      <ahyp:hlinkClr xmlns:ahyp="http://schemas.microsoft.com/office/drawing/2018/hyperlinkcolor" val="tx"/>
                    </a:ext>
                  </a:extLst>
                </a:hlinkClick>
              </a:rPr>
              <a:t>مات</a:t>
            </a:r>
            <a:r>
              <a:rPr lang="fa-IR" sz="2800" dirty="0">
                <a:cs typeface="B Nazanin" panose="00000400000000000000" pitchFamily="2" charset="-78"/>
              </a:rPr>
              <a:t> شده باشد؛ بازی بلافاصله خاتمه می‌یابد.</a:t>
            </a:r>
          </a:p>
          <a:p>
            <a:pPr algn="r" rtl="1">
              <a:lnSpc>
                <a:spcPct val="150000"/>
              </a:lnSpc>
            </a:pPr>
            <a:r>
              <a:rPr lang="fa-IR" sz="2800" dirty="0">
                <a:cs typeface="B Nazanin" panose="00000400000000000000" pitchFamily="2" charset="-78"/>
              </a:rPr>
              <a:t>حریف مقابل باخت را قبول کرده باشد؛ در این صورت می‌گویند حریف تسلیم شده یا بازی را واگذار کرده‌است و بازی بلافاصله خاتمه می‌یابد.</a:t>
            </a:r>
          </a:p>
          <a:p>
            <a:pPr algn="r" rtl="1">
              <a:lnSpc>
                <a:spcPct val="150000"/>
              </a:lnSpc>
            </a:pPr>
            <a:r>
              <a:rPr lang="fa-IR" sz="2800" dirty="0">
                <a:cs typeface="B Nazanin" panose="00000400000000000000" pitchFamily="2" charset="-78"/>
              </a:rPr>
              <a:t>در مسابقاتی که با کنترل زمان برگزار می‌گردد زمان حریف به پایان رسیده باشد. بازی بلافاصله خاتمه می‌یابد.</a:t>
            </a:r>
          </a:p>
        </p:txBody>
      </p:sp>
    </p:spTree>
    <p:extLst>
      <p:ext uri="{BB962C8B-B14F-4D97-AF65-F5344CB8AC3E}">
        <p14:creationId xmlns:p14="http://schemas.microsoft.com/office/powerpoint/2010/main" val="297844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77ECEC6-10E4-458B-8163-A00912854F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605950"/>
            <a:ext cx="6665843" cy="4055165"/>
          </a:xfrm>
          <a:prstGeom prst="rect">
            <a:avLst/>
          </a:prstGeom>
          <a:ln>
            <a:noFill/>
          </a:ln>
          <a:effectLst>
            <a:softEdge rad="112500"/>
          </a:effectLst>
        </p:spPr>
      </p:pic>
      <p:pic>
        <p:nvPicPr>
          <p:cNvPr id="7" name="Picture 6">
            <a:extLst>
              <a:ext uri="{FF2B5EF4-FFF2-40B4-BE49-F238E27FC236}">
                <a16:creationId xmlns:a16="http://schemas.microsoft.com/office/drawing/2014/main" id="{30AFC6FA-A5F3-4FFF-A99C-49D34D760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750366" cy="2605950"/>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EC73160D-A79A-4EC7-A3CC-56CEAD150D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6626" y="1"/>
            <a:ext cx="2782956" cy="2605949"/>
          </a:xfrm>
          <a:prstGeom prst="rect">
            <a:avLst/>
          </a:prstGeom>
          <a:ln>
            <a:noFill/>
          </a:ln>
          <a:effectLst>
            <a:outerShdw blurRad="190500" algn="tl" rotWithShape="0">
              <a:srgbClr val="000000">
                <a:alpha val="70000"/>
              </a:srgbClr>
            </a:outerShdw>
          </a:effectLst>
        </p:spPr>
      </p:pic>
      <p:sp>
        <p:nvSpPr>
          <p:cNvPr id="11" name="TextBox 10">
            <a:extLst>
              <a:ext uri="{FF2B5EF4-FFF2-40B4-BE49-F238E27FC236}">
                <a16:creationId xmlns:a16="http://schemas.microsoft.com/office/drawing/2014/main" id="{13F4A504-3239-4E14-B49F-52564AF5B79C}"/>
              </a:ext>
            </a:extLst>
          </p:cNvPr>
          <p:cNvSpPr txBox="1"/>
          <p:nvPr/>
        </p:nvSpPr>
        <p:spPr>
          <a:xfrm>
            <a:off x="6825076" y="1560181"/>
            <a:ext cx="5013819" cy="523220"/>
          </a:xfrm>
          <a:prstGeom prst="rect">
            <a:avLst/>
          </a:prstGeom>
          <a:noFill/>
        </p:spPr>
        <p:txBody>
          <a:bodyPr wrap="square" rtlCol="0">
            <a:spAutoFit/>
          </a:bodyPr>
          <a:lstStyle/>
          <a:p>
            <a:r>
              <a:rPr lang="fa-IR" sz="2800" dirty="0">
                <a:cs typeface="B Nazanin" panose="00000400000000000000" pitchFamily="2" charset="-78"/>
              </a:rPr>
              <a:t>موضوع: رشته های هندبال، شطرنج و پیلاتس</a:t>
            </a:r>
            <a:endParaRPr lang="en-US" sz="2800" dirty="0">
              <a:cs typeface="B Nazanin" panose="00000400000000000000" pitchFamily="2" charset="-78"/>
            </a:endParaRPr>
          </a:p>
        </p:txBody>
      </p:sp>
      <p:sp>
        <p:nvSpPr>
          <p:cNvPr id="12" name="TextBox 11">
            <a:extLst>
              <a:ext uri="{FF2B5EF4-FFF2-40B4-BE49-F238E27FC236}">
                <a16:creationId xmlns:a16="http://schemas.microsoft.com/office/drawing/2014/main" id="{312DE8AF-EF41-4575-8AF1-C7347D15B2B3}"/>
              </a:ext>
            </a:extLst>
          </p:cNvPr>
          <p:cNvSpPr txBox="1"/>
          <p:nvPr/>
        </p:nvSpPr>
        <p:spPr>
          <a:xfrm>
            <a:off x="6981790" y="2519065"/>
            <a:ext cx="4700389" cy="3970318"/>
          </a:xfrm>
          <a:prstGeom prst="rect">
            <a:avLst/>
          </a:prstGeom>
          <a:noFill/>
        </p:spPr>
        <p:txBody>
          <a:bodyPr wrap="none" rtlCol="0">
            <a:spAutoFit/>
          </a:bodyPr>
          <a:lstStyle/>
          <a:p>
            <a:pPr algn="r" rtl="1"/>
            <a:r>
              <a:rPr lang="fa-IR" sz="2800" dirty="0">
                <a:cs typeface="B Nazanin" panose="00000400000000000000" pitchFamily="2" charset="-78"/>
              </a:rPr>
              <a:t>نام ارائه دهنده: معصومه رضایی ینگی کند</a:t>
            </a:r>
          </a:p>
          <a:p>
            <a:pPr algn="r" rtl="1"/>
            <a:endParaRPr lang="fa-IR" sz="2800" dirty="0">
              <a:cs typeface="B Nazanin" panose="00000400000000000000" pitchFamily="2" charset="-78"/>
            </a:endParaRPr>
          </a:p>
          <a:p>
            <a:pPr algn="r" rtl="1"/>
            <a:r>
              <a:rPr lang="fa-IR" sz="2800" dirty="0">
                <a:cs typeface="B Nazanin" panose="00000400000000000000" pitchFamily="2" charset="-78"/>
              </a:rPr>
              <a:t>مقطع تحصیلی: کاردانی کامپیوتر</a:t>
            </a:r>
          </a:p>
          <a:p>
            <a:pPr algn="r" rtl="1"/>
            <a:endParaRPr lang="fa-IR" sz="2800" dirty="0">
              <a:cs typeface="B Nazanin" panose="00000400000000000000" pitchFamily="2" charset="-78"/>
            </a:endParaRPr>
          </a:p>
          <a:p>
            <a:pPr algn="r" rtl="1"/>
            <a:r>
              <a:rPr lang="fa-IR" sz="2800" dirty="0">
                <a:cs typeface="B Nazanin" panose="00000400000000000000" pitchFamily="2" charset="-78"/>
              </a:rPr>
              <a:t>دانشکده: سما قلهک</a:t>
            </a:r>
          </a:p>
          <a:p>
            <a:pPr algn="r" rtl="1"/>
            <a:endParaRPr lang="fa-IR" sz="2800" dirty="0">
              <a:cs typeface="B Nazanin" panose="00000400000000000000" pitchFamily="2" charset="-78"/>
            </a:endParaRPr>
          </a:p>
          <a:p>
            <a:pPr algn="r" rtl="1"/>
            <a:r>
              <a:rPr lang="fa-IR" sz="2800" dirty="0">
                <a:cs typeface="B Nazanin" panose="00000400000000000000" pitchFamily="2" charset="-78"/>
              </a:rPr>
              <a:t>تایم کلاس: چهارشنبه ها 6:30 الی 8</a:t>
            </a:r>
          </a:p>
          <a:p>
            <a:pPr algn="r" rtl="1"/>
            <a:endParaRPr lang="fa-IR" sz="2800" dirty="0">
              <a:cs typeface="B Nazanin" panose="00000400000000000000" pitchFamily="2" charset="-78"/>
            </a:endParaRPr>
          </a:p>
          <a:p>
            <a:pPr algn="r" rtl="1"/>
            <a:r>
              <a:rPr lang="fa-IR" sz="2800" dirty="0">
                <a:cs typeface="B Nazanin" panose="00000400000000000000" pitchFamily="2" charset="-78"/>
              </a:rPr>
              <a:t>نام استاد: سرکار خانم فاطمه مهدیه</a:t>
            </a:r>
          </a:p>
        </p:txBody>
      </p:sp>
      <p:cxnSp>
        <p:nvCxnSpPr>
          <p:cNvPr id="14" name="Straight Connector 13">
            <a:extLst>
              <a:ext uri="{FF2B5EF4-FFF2-40B4-BE49-F238E27FC236}">
                <a16:creationId xmlns:a16="http://schemas.microsoft.com/office/drawing/2014/main" id="{64E8925F-0809-47F1-8C88-40CABC311DFE}"/>
              </a:ext>
            </a:extLst>
          </p:cNvPr>
          <p:cNvCxnSpPr>
            <a:cxnSpLocks/>
          </p:cNvCxnSpPr>
          <p:nvPr/>
        </p:nvCxnSpPr>
        <p:spPr>
          <a:xfrm>
            <a:off x="8216347" y="70057"/>
            <a:ext cx="3975653" cy="1864760"/>
          </a:xfrm>
          <a:prstGeom prst="line">
            <a:avLst/>
          </a:prstGeom>
          <a:ln w="381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6E5B07C-5694-41B9-A3B9-D1A4C5A1D2DF}"/>
              </a:ext>
            </a:extLst>
          </p:cNvPr>
          <p:cNvCxnSpPr>
            <a:cxnSpLocks/>
          </p:cNvCxnSpPr>
          <p:nvPr/>
        </p:nvCxnSpPr>
        <p:spPr>
          <a:xfrm>
            <a:off x="8969200" y="-63786"/>
            <a:ext cx="3222800" cy="1585796"/>
          </a:xfrm>
          <a:prstGeom prst="line">
            <a:avLst/>
          </a:prstGeom>
          <a:ln w="381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21B4C24-BB45-4661-AF5B-E09E77F01462}"/>
              </a:ext>
            </a:extLst>
          </p:cNvPr>
          <p:cNvCxnSpPr>
            <a:cxnSpLocks/>
          </p:cNvCxnSpPr>
          <p:nvPr/>
        </p:nvCxnSpPr>
        <p:spPr>
          <a:xfrm>
            <a:off x="10098157" y="0"/>
            <a:ext cx="2093843" cy="1073426"/>
          </a:xfrm>
          <a:prstGeom prst="line">
            <a:avLst/>
          </a:prstGeom>
          <a:ln w="381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D3EE93D-A305-439D-ACE2-366AFD5C13A4}"/>
              </a:ext>
            </a:extLst>
          </p:cNvPr>
          <p:cNvCxnSpPr/>
          <p:nvPr/>
        </p:nvCxnSpPr>
        <p:spPr>
          <a:xfrm>
            <a:off x="11370365" y="0"/>
            <a:ext cx="821635" cy="424070"/>
          </a:xfrm>
          <a:prstGeom prst="line">
            <a:avLst/>
          </a:prstGeom>
          <a:ln w="381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697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23F3A1-3E53-431F-8417-3537AFC98582}"/>
              </a:ext>
            </a:extLst>
          </p:cNvPr>
          <p:cNvSpPr txBox="1"/>
          <p:nvPr/>
        </p:nvSpPr>
        <p:spPr>
          <a:xfrm>
            <a:off x="543951" y="243512"/>
            <a:ext cx="5266254" cy="6001643"/>
          </a:xfrm>
          <a:prstGeom prst="rect">
            <a:avLst/>
          </a:prstGeom>
          <a:noFill/>
        </p:spPr>
        <p:txBody>
          <a:bodyPr wrap="square" rtlCol="0">
            <a:spAutoFit/>
          </a:bodyPr>
          <a:lstStyle/>
          <a:p>
            <a:pPr marL="342900" indent="-342900" algn="r" rtl="1">
              <a:buFont typeface="Arial" panose="020B0604020202020204" pitchFamily="34" charset="0"/>
              <a:buChar char="•"/>
            </a:pPr>
            <a:r>
              <a:rPr lang="fa-IR" sz="2400" dirty="0">
                <a:cs typeface="B Nazanin" panose="00000400000000000000" pitchFamily="2" charset="-78"/>
              </a:rPr>
              <a:t>فیل در قطری که خودش در آن قرار گرفته‌است به هر مربعی می‌تواند حرکت کند.</a:t>
            </a:r>
          </a:p>
          <a:p>
            <a:pPr marL="342900" indent="-342900" algn="r" rtl="1">
              <a:buFont typeface="Arial" panose="020B0604020202020204" pitchFamily="34" charset="0"/>
              <a:buChar char="•"/>
            </a:pPr>
            <a:r>
              <a:rPr lang="fa-IR" sz="2400" dirty="0">
                <a:cs typeface="B Nazanin" panose="00000400000000000000" pitchFamily="2" charset="-78"/>
              </a:rPr>
              <a:t>رخ در ستون یا عرضی که خودش در آن قرار گرفته‌است به هر مربعی می‌تواند حرکت کند.</a:t>
            </a:r>
          </a:p>
          <a:p>
            <a:pPr marL="342900" indent="-342900" algn="r" rtl="1">
              <a:buFont typeface="Arial" panose="020B0604020202020204" pitchFamily="34" charset="0"/>
              <a:buChar char="•"/>
            </a:pPr>
            <a:r>
              <a:rPr lang="fa-IR" sz="2400" dirty="0">
                <a:cs typeface="B Nazanin" panose="00000400000000000000" pitchFamily="2" charset="-78"/>
              </a:rPr>
              <a:t>وزیر در ستون، عرض یا قطری که خودش در آن قرار گرفته‌است به هر مربعی می‌تواند حرکت کند.</a:t>
            </a:r>
          </a:p>
          <a:p>
            <a:pPr marL="342900" indent="-342900" algn="r" rtl="1">
              <a:buFont typeface="Arial" panose="020B0604020202020204" pitchFamily="34" charset="0"/>
              <a:buChar char="•"/>
            </a:pPr>
            <a:r>
              <a:rPr lang="fa-IR" sz="2400" dirty="0">
                <a:cs typeface="B Nazanin" panose="00000400000000000000" pitchFamily="2" charset="-78"/>
              </a:rPr>
              <a:t>فیل، رخ و وزیر نمی‌توانند از مهره‌ای که در مسیرشان وجود دارد عبور کنند.</a:t>
            </a:r>
          </a:p>
          <a:p>
            <a:pPr marL="342900" indent="-342900" algn="r" rtl="1">
              <a:buFont typeface="Arial" panose="020B0604020202020204" pitchFamily="34" charset="0"/>
              <a:buChar char="•"/>
            </a:pPr>
            <a:r>
              <a:rPr lang="fa-IR" sz="2400" dirty="0">
                <a:cs typeface="B Nazanin" panose="00000400000000000000" pitchFamily="2" charset="-78"/>
              </a:rPr>
              <a:t>اسب می‌تواند به نزدیک‌ترین مربع‌هایی که در ستون، عرض و قطر مشترک با آن اسب نباشند حرکت کند</a:t>
            </a:r>
          </a:p>
          <a:p>
            <a:pPr marL="342900" indent="-342900" algn="r" rtl="1">
              <a:buFont typeface="Arial" panose="020B0604020202020204" pitchFamily="34" charset="0"/>
              <a:buChar char="•"/>
            </a:pPr>
            <a:r>
              <a:rPr lang="fa-IR" sz="2400" dirty="0">
                <a:cs typeface="B Nazanin" panose="00000400000000000000" pitchFamily="2" charset="-78"/>
              </a:rPr>
              <a:t>سرباز می‌تواند روبه جلو و به مربع اشغال نشده (به اندازه یک مربع) حرکت کند همچنین سرباز می‌تواند به مربع تحت اشغال مهره حریف که به‌طور مورب در مقابل آن و در ستون مجاور باشد حرکت کند و آن مهره را از صفحه شطرنج حذف کند.</a:t>
            </a:r>
            <a:endParaRPr lang="en-US" sz="2400" dirty="0">
              <a:cs typeface="B Nazanin" panose="00000400000000000000" pitchFamily="2" charset="-78"/>
            </a:endParaRPr>
          </a:p>
        </p:txBody>
      </p:sp>
      <p:pic>
        <p:nvPicPr>
          <p:cNvPr id="7" name="Picture 6">
            <a:extLst>
              <a:ext uri="{FF2B5EF4-FFF2-40B4-BE49-F238E27FC236}">
                <a16:creationId xmlns:a16="http://schemas.microsoft.com/office/drawing/2014/main" id="{2582FBBD-7046-411A-A36D-0B4568D0BD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854" y="1158239"/>
            <a:ext cx="5266254" cy="4553243"/>
          </a:xfrm>
          <a:prstGeom prst="rect">
            <a:avLst/>
          </a:prstGeom>
        </p:spPr>
      </p:pic>
      <p:sp>
        <p:nvSpPr>
          <p:cNvPr id="8" name="TextBox 7">
            <a:extLst>
              <a:ext uri="{FF2B5EF4-FFF2-40B4-BE49-F238E27FC236}">
                <a16:creationId xmlns:a16="http://schemas.microsoft.com/office/drawing/2014/main" id="{CD39EB13-5D8C-4FE7-B494-D07B5CF25B4B}"/>
              </a:ext>
            </a:extLst>
          </p:cNvPr>
          <p:cNvSpPr txBox="1"/>
          <p:nvPr/>
        </p:nvSpPr>
        <p:spPr>
          <a:xfrm>
            <a:off x="6381795" y="520503"/>
            <a:ext cx="5266254" cy="461665"/>
          </a:xfrm>
          <a:prstGeom prst="rect">
            <a:avLst/>
          </a:prstGeom>
          <a:noFill/>
        </p:spPr>
        <p:txBody>
          <a:bodyPr wrap="square" rtlCol="0">
            <a:spAutoFit/>
          </a:bodyPr>
          <a:lstStyle/>
          <a:p>
            <a:pPr algn="r" rtl="1"/>
            <a:r>
              <a:rPr lang="fa-IR" sz="2400" dirty="0">
                <a:cs typeface="B Nazanin" panose="00000400000000000000" pitchFamily="2" charset="-78"/>
              </a:rPr>
              <a:t>موقعیت اولیه مهره‌های شطرنج به صورت زیر است:</a:t>
            </a:r>
            <a:endParaRPr lang="en-US" sz="2400" dirty="0">
              <a:cs typeface="B Nazanin" panose="00000400000000000000" pitchFamily="2" charset="-78"/>
            </a:endParaRPr>
          </a:p>
        </p:txBody>
      </p:sp>
    </p:spTree>
    <p:extLst>
      <p:ext uri="{BB962C8B-B14F-4D97-AF65-F5344CB8AC3E}">
        <p14:creationId xmlns:p14="http://schemas.microsoft.com/office/powerpoint/2010/main" val="4234747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66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13200000" scaled="0"/>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7F7D86-C821-4817-AE21-E83DA0D8F69F}"/>
              </a:ext>
            </a:extLst>
          </p:cNvPr>
          <p:cNvSpPr txBox="1"/>
          <p:nvPr/>
        </p:nvSpPr>
        <p:spPr>
          <a:xfrm>
            <a:off x="1636541" y="1069143"/>
            <a:ext cx="8421859" cy="3916457"/>
          </a:xfrm>
          <a:prstGeom prst="rect">
            <a:avLst/>
          </a:prstGeom>
          <a:noFill/>
        </p:spPr>
        <p:txBody>
          <a:bodyPr wrap="square" rtlCol="0">
            <a:spAutoFit/>
          </a:bodyPr>
          <a:lstStyle/>
          <a:p>
            <a:pPr algn="r" rtl="1">
              <a:lnSpc>
                <a:spcPct val="150000"/>
              </a:lnSpc>
            </a:pPr>
            <a:r>
              <a:rPr lang="fa-IR" sz="2800" b="1" dirty="0">
                <a:solidFill>
                  <a:schemeClr val="accent6"/>
                </a:solidFill>
                <a:cs typeface="B Nazanin" panose="00000400000000000000" pitchFamily="2" charset="-78"/>
              </a:rPr>
              <a:t>پایان بازی:</a:t>
            </a:r>
          </a:p>
          <a:p>
            <a:pPr algn="r" rtl="1">
              <a:lnSpc>
                <a:spcPct val="150000"/>
              </a:lnSpc>
            </a:pPr>
            <a:r>
              <a:rPr lang="fa-IR" sz="2800" dirty="0">
                <a:cs typeface="B Nazanin" panose="00000400000000000000" pitchFamily="2" charset="-78"/>
              </a:rPr>
              <a:t>بازی‌های شطرنج معمولاً با پیروزی یکی از بازیکنان به پایان می‌رسد. بازیکن به‌منظور پیروزی باید شاه حریف را کیش کند و همه خانه‌هایی را که شاه می‌تواند به آن حرکت کند، تحت پوشش قرار دهد. بازیکن می‌تواند در هر جای بازی که خواست، بازی را واگذار کند و این رخداد زمانی روی می‌دهد که بازیکن باخت خود را قطعی بداند.</a:t>
            </a:r>
          </a:p>
        </p:txBody>
      </p:sp>
    </p:spTree>
    <p:extLst>
      <p:ext uri="{BB962C8B-B14F-4D97-AF65-F5344CB8AC3E}">
        <p14:creationId xmlns:p14="http://schemas.microsoft.com/office/powerpoint/2010/main" val="3050488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8CF1A1BE-DB6D-4C1D-A15C-E95768255BC0}"/>
              </a:ext>
            </a:extLst>
          </p:cNvPr>
          <p:cNvSpPr>
            <a:spLocks noChangeArrowheads="1"/>
          </p:cNvSpPr>
          <p:nvPr/>
        </p:nvSpPr>
        <p:spPr bwMode="auto">
          <a:xfrm>
            <a:off x="623668" y="527815"/>
            <a:ext cx="10944664" cy="5209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Low" rtl="1">
              <a:lnSpc>
                <a:spcPct val="150000"/>
              </a:lnSpc>
            </a:pPr>
            <a:r>
              <a:rPr lang="fa-IR" sz="2800" b="1" dirty="0">
                <a:solidFill>
                  <a:srgbClr val="00B050"/>
                </a:solidFill>
                <a:cs typeface="B Nazanin" panose="00000400000000000000" pitchFamily="2" charset="-78"/>
              </a:rPr>
              <a:t>اثرات مثبت بازی مفید </a:t>
            </a:r>
            <a:r>
              <a:rPr lang="fa-IR" sz="2800" b="1" dirty="0">
                <a:solidFill>
                  <a:srgbClr val="00B050"/>
                </a:solidFill>
                <a:cs typeface="B Nazanin" panose="00000400000000000000" pitchFamily="2" charset="-78"/>
                <a:hlinkClick r:id="rId2" tooltip="آموزش شطرنج">
                  <a:extLst>
                    <a:ext uri="{A12FA001-AC4F-418D-AE19-62706E023703}">
                      <ahyp:hlinkClr xmlns:ahyp="http://schemas.microsoft.com/office/drawing/2018/hyperlinkcolor" val="tx"/>
                    </a:ext>
                  </a:extLst>
                </a:hlinkClick>
              </a:rPr>
              <a:t>شطرنج</a:t>
            </a:r>
            <a:r>
              <a:rPr lang="fa-IR" sz="2800" b="1" dirty="0">
                <a:solidFill>
                  <a:srgbClr val="00B050"/>
                </a:solidFill>
                <a:cs typeface="B Nazanin" panose="00000400000000000000" pitchFamily="2" charset="-78"/>
              </a:rPr>
              <a:t> برای سلامت ذهن و روح:</a:t>
            </a:r>
            <a:endParaRPr kumimoji="0" lang="fa-IR" altLang="en-US" sz="3600" b="0" i="0" u="none" strike="noStrike" cap="none" normalizeH="0" baseline="0" dirty="0">
              <a:ln>
                <a:noFill/>
              </a:ln>
              <a:solidFill>
                <a:srgbClr val="00B050"/>
              </a:solidFill>
              <a:effectLst/>
              <a:latin typeface="namnak"/>
              <a:cs typeface="B Nazanin" panose="00000400000000000000" pitchFamily="2" charset="-78"/>
            </a:endParaRPr>
          </a:p>
          <a:p>
            <a:pPr marL="0" marR="0" lvl="0" indent="0" algn="justLow" defTabSz="914400" rtl="1" eaLnBrk="0" fontAlgn="base" latinLnBrk="0" hangingPunct="0">
              <a:lnSpc>
                <a:spcPct val="150000"/>
              </a:lnSpc>
              <a:spcBef>
                <a:spcPct val="0"/>
              </a:spcBef>
              <a:spcAft>
                <a:spcPct val="0"/>
              </a:spcAft>
              <a:buClrTx/>
              <a:buSzTx/>
              <a:buFontTx/>
              <a:buNone/>
              <a:tabLst/>
            </a:pPr>
            <a:r>
              <a:rPr kumimoji="0" lang="ar-SA" altLang="en-US" sz="2800" b="0" i="0" u="none" strike="noStrike" cap="none" normalizeH="0" baseline="0" dirty="0">
                <a:ln>
                  <a:noFill/>
                </a:ln>
                <a:effectLst/>
                <a:latin typeface="namnak"/>
                <a:cs typeface="B Nazanin" panose="00000400000000000000" pitchFamily="2" charset="-78"/>
              </a:rPr>
              <a:t>شطرنج که اغلب به عنوان یک بازی برای استعدادهای ذهنی شناخته می شود، بهترین ورزش برای مغز است. در حالی که بابی فیشر، قهرمان بزرگ شطرنج، آن را در دهه 50 و 1960 تبدیل به یک بازی محبوب نمود، این بازی هنوز هم در بین شرکت کنندگان در هر سنی، از جوان تا سالمند، به طور گسترده ای در سراسر جهان محبوب است</a:t>
            </a:r>
            <a:r>
              <a:rPr kumimoji="0" lang="en-US" altLang="en-US" sz="2800" b="0" i="0" u="none" strike="noStrike" cap="none" normalizeH="0" baseline="0" dirty="0">
                <a:ln>
                  <a:noFill/>
                </a:ln>
                <a:effectLst/>
                <a:latin typeface="namnak"/>
                <a:cs typeface="B Nazanin" panose="00000400000000000000" pitchFamily="2" charset="-78"/>
              </a:rPr>
              <a:t>.</a:t>
            </a:r>
            <a:endParaRPr kumimoji="0" lang="en-US" altLang="en-US" sz="2800" b="0" i="0" u="none" strike="noStrike" cap="none" normalizeH="0" baseline="0" dirty="0">
              <a:ln>
                <a:noFill/>
              </a:ln>
              <a:effectLst/>
              <a:cs typeface="B Nazanin" panose="00000400000000000000" pitchFamily="2" charset="-78"/>
            </a:endParaRPr>
          </a:p>
          <a:p>
            <a:pPr marL="0" marR="0" lvl="0" indent="0" algn="justLow" defTabSz="914400" rtl="1" eaLnBrk="0" fontAlgn="base" latinLnBrk="0" hangingPunct="0">
              <a:lnSpc>
                <a:spcPct val="150000"/>
              </a:lnSpc>
              <a:spcBef>
                <a:spcPct val="0"/>
              </a:spcBef>
              <a:spcAft>
                <a:spcPct val="0"/>
              </a:spcAft>
              <a:buClrTx/>
              <a:buSzTx/>
              <a:buFontTx/>
              <a:buNone/>
              <a:tabLst/>
            </a:pPr>
            <a:r>
              <a:rPr kumimoji="0" lang="ar-SA" altLang="en-US" sz="2800" b="0" i="0" u="none" strike="noStrike" cap="none" normalizeH="0" baseline="0" dirty="0">
                <a:ln>
                  <a:noFill/>
                </a:ln>
                <a:effectLst/>
                <a:latin typeface="namnak"/>
                <a:cs typeface="B Nazanin" panose="00000400000000000000" pitchFamily="2" charset="-78"/>
              </a:rPr>
              <a:t>بازی شطرنج ممکن است به شما کمک نکند که بایدها و نبایدهای خود را بسازید یا ماهیچه های شکمی خود را تقویت کنید، اما سلامت روانی مادام العمر شما مطمئناً می تواند از این مزیت بهره ببرد</a:t>
            </a:r>
            <a:r>
              <a:rPr kumimoji="0" lang="en-US" altLang="en-US" sz="2800" b="0" i="0" u="none" strike="noStrike" cap="none" normalizeH="0" baseline="0" dirty="0">
                <a:ln>
                  <a:noFill/>
                </a:ln>
                <a:effectLst/>
                <a:latin typeface="namnak"/>
                <a:cs typeface="B Nazanin" panose="00000400000000000000" pitchFamily="2" charset="-78"/>
              </a:rPr>
              <a:t>.</a:t>
            </a:r>
            <a:endParaRPr kumimoji="0" lang="en-US" altLang="en-US" sz="2800" b="0" i="0" u="none" strike="noStrike" cap="none" normalizeH="0" baseline="0" dirty="0">
              <a:ln>
                <a:noFill/>
              </a:ln>
              <a:effectLst/>
              <a:cs typeface="B Nazanin" panose="00000400000000000000" pitchFamily="2" charset="-78"/>
            </a:endParaRPr>
          </a:p>
        </p:txBody>
      </p:sp>
    </p:spTree>
    <p:extLst>
      <p:ext uri="{BB962C8B-B14F-4D97-AF65-F5344CB8AC3E}">
        <p14:creationId xmlns:p14="http://schemas.microsoft.com/office/powerpoint/2010/main" val="4844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6057"/>
            <a:ext cx="10515600" cy="914401"/>
          </a:xfrm>
        </p:spPr>
        <p:txBody>
          <a:bodyPr>
            <a:normAutofit/>
          </a:bodyPr>
          <a:lstStyle/>
          <a:p>
            <a:pPr algn="r" rtl="1"/>
            <a:r>
              <a:rPr lang="fa-IR" sz="3200" dirty="0">
                <a:solidFill>
                  <a:srgbClr val="FFFF00"/>
                </a:solidFill>
                <a:cs typeface="B Nazanin" panose="00000400000000000000" pitchFamily="2" charset="-78"/>
              </a:rPr>
              <a:t>فواید شطرنج برای کودکان وبزرگسالان:</a:t>
            </a:r>
            <a:endParaRPr lang="en-US" sz="3200" dirty="0">
              <a:solidFill>
                <a:srgbClr val="FFFF00"/>
              </a:solidFill>
              <a:cs typeface="B Nazanin" panose="00000400000000000000" pitchFamily="2" charset="-78"/>
            </a:endParaRPr>
          </a:p>
        </p:txBody>
      </p:sp>
      <p:sp>
        <p:nvSpPr>
          <p:cNvPr id="7" name="Text Placeholder 6"/>
          <p:cNvSpPr>
            <a:spLocks noGrp="1"/>
          </p:cNvSpPr>
          <p:nvPr>
            <p:ph type="body" sz="quarter" idx="10"/>
          </p:nvPr>
        </p:nvSpPr>
        <p:spPr>
          <a:xfrm>
            <a:off x="636221" y="1030458"/>
            <a:ext cx="10717579" cy="5634111"/>
          </a:xfrm>
        </p:spPr>
        <p:txBody>
          <a:bodyPr>
            <a:normAutofit fontScale="92500"/>
          </a:bodyPr>
          <a:lstStyle/>
          <a:p>
            <a:pPr algn="r" rtl="1">
              <a:lnSpc>
                <a:spcPct val="150000"/>
              </a:lnSpc>
            </a:pPr>
            <a:r>
              <a:rPr lang="fa-IR" sz="3600" b="1" dirty="0">
                <a:cs typeface="B Nazanin" panose="00000400000000000000" pitchFamily="2" charset="-78"/>
              </a:rPr>
              <a:t>۱. ارتقای رشد مغز:</a:t>
            </a:r>
          </a:p>
          <a:p>
            <a:pPr marL="457200" indent="-457200" algn="r" rtl="1">
              <a:lnSpc>
                <a:spcPct val="150000"/>
              </a:lnSpc>
              <a:buClr>
                <a:schemeClr val="bg1"/>
              </a:buClr>
              <a:buFont typeface="Arial" panose="020B0604020202020204" pitchFamily="34" charset="0"/>
              <a:buChar char="•"/>
            </a:pPr>
            <a:r>
              <a:rPr lang="fa-IR" sz="2800" dirty="0">
                <a:cs typeface="B Nazanin" panose="00000400000000000000" pitchFamily="2" charset="-78"/>
              </a:rPr>
              <a:t>بازی هایی مانند شطرنج که مغز را به چالش می کشد، در واقع رشد دندریت ها را تحریک می کنند، سلول هایی که سیگنال هایی را از سلول های عصبی مغز ارسال می کنند. با دندریت های بیشتر، ارتباطات عصبی در مغز بهبود می یابد و سریعتر انجام می شود.</a:t>
            </a:r>
          </a:p>
          <a:p>
            <a:pPr marL="457200" indent="-457200" algn="r" rtl="1">
              <a:lnSpc>
                <a:spcPct val="150000"/>
              </a:lnSpc>
              <a:buClr>
                <a:schemeClr val="bg1"/>
              </a:buClr>
              <a:buFont typeface="Arial" panose="020B0604020202020204" pitchFamily="34" charset="0"/>
              <a:buChar char="•"/>
            </a:pPr>
            <a:r>
              <a:rPr lang="fa-IR" sz="2800" dirty="0">
                <a:cs typeface="B Nazanin" panose="00000400000000000000" pitchFamily="2" charset="-78"/>
              </a:rPr>
              <a:t>مانند پردازنده رایانه به مغز خود فکر کنید. شاخه های درختی نورون ها مانند دندریت ها ، سیگنال های خاص خود را دارند که با سلول های عصبی دیگر ارتباط برقرار می کنند که باعث می شود پردازنده رایانه در حالت سریع و بهینه کار کند. تعامل با افراد در فعالیت های چالش برانگیز همچنین باعث رشد فعالیت دندریت می شود و شطرنج نمونه ای عالی از این فعالیت ها است.</a:t>
            </a:r>
            <a:endParaRPr lang="fa-IR" sz="4800" dirty="0">
              <a:cs typeface="B Nazanin" panose="00000400000000000000" pitchFamily="2" charset="-78"/>
            </a:endParaRPr>
          </a:p>
          <a:p>
            <a:pPr marL="342900" indent="-342900" algn="r" rtl="1">
              <a:lnSpc>
                <a:spcPct val="150000"/>
              </a:lnSpc>
              <a:buFont typeface="Wingdings" panose="05000000000000000000" pitchFamily="2" charset="2"/>
              <a:buChar char="ü"/>
            </a:pPr>
            <a:endParaRPr lang="en-US" sz="4400" dirty="0">
              <a:cs typeface="B Nazanin" panose="00000400000000000000" pitchFamily="2" charset="-78"/>
            </a:endParaRPr>
          </a:p>
        </p:txBody>
      </p:sp>
    </p:spTree>
    <p:extLst>
      <p:ext uri="{BB962C8B-B14F-4D97-AF65-F5344CB8AC3E}">
        <p14:creationId xmlns:p14="http://schemas.microsoft.com/office/powerpoint/2010/main" val="185758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23A98-613E-40B0-88EB-7B013C17C328}"/>
              </a:ext>
            </a:extLst>
          </p:cNvPr>
          <p:cNvSpPr>
            <a:spLocks noGrp="1"/>
          </p:cNvSpPr>
          <p:nvPr>
            <p:ph type="title"/>
          </p:nvPr>
        </p:nvSpPr>
        <p:spPr>
          <a:xfrm>
            <a:off x="944392" y="376310"/>
            <a:ext cx="10515600" cy="706902"/>
          </a:xfrm>
        </p:spPr>
        <p:txBody>
          <a:bodyPr>
            <a:normAutofit/>
          </a:bodyPr>
          <a:lstStyle/>
          <a:p>
            <a:pPr algn="r" rtl="1"/>
            <a:r>
              <a:rPr lang="fa-IR" sz="3200" b="1" dirty="0">
                <a:solidFill>
                  <a:schemeClr val="accent2">
                    <a:lumMod val="60000"/>
                    <a:lumOff val="40000"/>
                  </a:schemeClr>
                </a:solidFill>
                <a:cs typeface="B Nazanin" panose="00000400000000000000" pitchFamily="2" charset="-78"/>
              </a:rPr>
              <a:t>تمرین هر دو طرف مغز:</a:t>
            </a:r>
            <a:endParaRPr lang="en-US" sz="3200" b="1" dirty="0">
              <a:solidFill>
                <a:schemeClr val="accent2">
                  <a:lumMod val="60000"/>
                  <a:lumOff val="40000"/>
                </a:schemeClr>
              </a:solidFill>
              <a:cs typeface="B Nazanin" panose="00000400000000000000" pitchFamily="2" charset="-78"/>
            </a:endParaRPr>
          </a:p>
        </p:txBody>
      </p:sp>
      <p:sp>
        <p:nvSpPr>
          <p:cNvPr id="3" name="Text Placeholder 2">
            <a:extLst>
              <a:ext uri="{FF2B5EF4-FFF2-40B4-BE49-F238E27FC236}">
                <a16:creationId xmlns:a16="http://schemas.microsoft.com/office/drawing/2014/main" id="{BA78E6BB-561E-4BCE-9AED-CEFB334DF262}"/>
              </a:ext>
            </a:extLst>
          </p:cNvPr>
          <p:cNvSpPr>
            <a:spLocks noGrp="1"/>
          </p:cNvSpPr>
          <p:nvPr>
            <p:ph type="body" sz="quarter" idx="10"/>
          </p:nvPr>
        </p:nvSpPr>
        <p:spPr>
          <a:xfrm>
            <a:off x="838200" y="1206302"/>
            <a:ext cx="10515600" cy="4772465"/>
          </a:xfrm>
        </p:spPr>
        <p:txBody>
          <a:bodyPr>
            <a:normAutofit fontScale="92500"/>
          </a:bodyPr>
          <a:lstStyle/>
          <a:p>
            <a:pPr algn="r" rtl="1">
              <a:lnSpc>
                <a:spcPct val="150000"/>
              </a:lnSpc>
            </a:pPr>
            <a:r>
              <a:rPr lang="fa-IR" sz="2400" dirty="0">
                <a:cs typeface="B Nazanin" panose="00000400000000000000" pitchFamily="2" charset="-78"/>
              </a:rPr>
              <a:t>یک مطالعه آلمانی نشان داد وقتی از بازیکنان شطرنج خواسته می شود موقعیت های شطرنج و شکل های هندسی را مشخص کنند، هر دو نیمکره چپ و راست مغز بسیار فعال می شوند. زمان واکنش آنها به اشکال ساده یکسان بود، اما بازیکنان از هر دو طرف مغز خود استفاده می کردند تا سریعتر به سؤالات موقعیت شطرنج پاسخ دهند.</a:t>
            </a:r>
          </a:p>
          <a:p>
            <a:pPr algn="r" rtl="1">
              <a:lnSpc>
                <a:spcPct val="150000"/>
              </a:lnSpc>
            </a:pPr>
            <a:r>
              <a:rPr lang="fa-IR" sz="3200" dirty="0">
                <a:solidFill>
                  <a:schemeClr val="accent2">
                    <a:lumMod val="60000"/>
                    <a:lumOff val="40000"/>
                  </a:schemeClr>
                </a:solidFill>
                <a:cs typeface="B Nazanin" panose="00000400000000000000" pitchFamily="2" charset="-78"/>
              </a:rPr>
              <a:t>افزایش ضریب هوشی:</a:t>
            </a:r>
          </a:p>
          <a:p>
            <a:pPr algn="r" rtl="1">
              <a:lnSpc>
                <a:spcPct val="150000"/>
              </a:lnSpc>
            </a:pPr>
            <a:r>
              <a:rPr lang="fa-IR" sz="2400" dirty="0">
                <a:cs typeface="B Nazanin" panose="00000400000000000000" pitchFamily="2" charset="-78"/>
              </a:rPr>
              <a:t>آیا افراد باهوش شطرنج بازی می کنند یا شطرنج باعث می شود افراد باهوش شوند؟ حداقل یک مطالعه علمی نشان داده است که انجام این بازی می تواند ضریب هوشی فرد را بالا ببرد.</a:t>
            </a:r>
          </a:p>
          <a:p>
            <a:pPr algn="r" rtl="1">
              <a:lnSpc>
                <a:spcPct val="150000"/>
              </a:lnSpc>
            </a:pPr>
            <a:r>
              <a:rPr lang="fa-IR" sz="2400" dirty="0">
                <a:cs typeface="B Nazanin" panose="00000400000000000000" pitchFamily="2" charset="-78"/>
              </a:rPr>
              <a:t>مطالعه ای بر روی 4000 دانش آموز ونزوئلایی پس از چهار ماه آموزش شطرنج، نشان داد که نمرات ضریب هوشی پسران و دختران افزایش چشمگیری داشته است. بنابراین یک تخته شطرنج بگیرید و ضریب هوشی خود را بهبود بخشید!</a:t>
            </a:r>
          </a:p>
        </p:txBody>
      </p:sp>
    </p:spTree>
    <p:extLst>
      <p:ext uri="{BB962C8B-B14F-4D97-AF65-F5344CB8AC3E}">
        <p14:creationId xmlns:p14="http://schemas.microsoft.com/office/powerpoint/2010/main" val="96087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8CF1A1BE-DB6D-4C1D-A15C-E95768255BC0}"/>
              </a:ext>
            </a:extLst>
          </p:cNvPr>
          <p:cNvSpPr>
            <a:spLocks noChangeArrowheads="1"/>
          </p:cNvSpPr>
          <p:nvPr/>
        </p:nvSpPr>
        <p:spPr bwMode="auto">
          <a:xfrm>
            <a:off x="623668" y="-105529"/>
            <a:ext cx="10944664" cy="647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Low" rtl="1">
              <a:lnSpc>
                <a:spcPct val="150000"/>
              </a:lnSpc>
            </a:pPr>
            <a:r>
              <a:rPr lang="fa-IR" sz="2800" b="1" dirty="0">
                <a:solidFill>
                  <a:srgbClr val="00B050"/>
                </a:solidFill>
                <a:cs typeface="B Nazanin" panose="00000400000000000000" pitchFamily="2" charset="-78"/>
              </a:rPr>
              <a:t>دیگر اثرات مثبت و مفید بازی شطرنج:</a:t>
            </a:r>
            <a:endParaRPr kumimoji="0" lang="fa-IR" altLang="en-US" sz="3600" b="0" i="0" u="none" strike="noStrike" cap="none" normalizeH="0" baseline="0" dirty="0">
              <a:ln>
                <a:noFill/>
              </a:ln>
              <a:solidFill>
                <a:srgbClr val="00B050"/>
              </a:solidFill>
              <a:effectLst/>
              <a:latin typeface="namnak"/>
              <a:cs typeface="B Nazanin" panose="00000400000000000000" pitchFamily="2" charset="-78"/>
            </a:endParaRPr>
          </a:p>
          <a:p>
            <a:pPr marL="457200" marR="0" lvl="0" indent="-457200" algn="justLow" defTabSz="914400" rtl="1" eaLnBrk="0" fontAlgn="base" latinLnBrk="0" hangingPunct="0">
              <a:lnSpc>
                <a:spcPct val="150000"/>
              </a:lnSpc>
              <a:spcBef>
                <a:spcPct val="0"/>
              </a:spcBef>
              <a:spcAft>
                <a:spcPct val="0"/>
              </a:spcAft>
              <a:buClrTx/>
              <a:buSzTx/>
              <a:buFont typeface="Arial" panose="020B0604020202020204" pitchFamily="34" charset="0"/>
              <a:buChar char="•"/>
              <a:tabLst/>
            </a:pPr>
            <a:r>
              <a:rPr kumimoji="0" lang="fa-IR" altLang="en-US" sz="2800" b="0" i="0" u="none" strike="noStrike" cap="none" normalizeH="0" baseline="0" dirty="0">
                <a:ln>
                  <a:noFill/>
                </a:ln>
                <a:effectLst/>
                <a:latin typeface="namnak"/>
                <a:cs typeface="B Nazanin" panose="00000400000000000000" pitchFamily="2" charset="-78"/>
              </a:rPr>
              <a:t>افزایش ضریب هوشی </a:t>
            </a:r>
          </a:p>
          <a:p>
            <a:pPr marL="457200" marR="0" lvl="0" indent="-457200" algn="justLow" defTabSz="914400" rtl="1" eaLnBrk="0" fontAlgn="base" latinLnBrk="0" hangingPunct="0">
              <a:lnSpc>
                <a:spcPct val="150000"/>
              </a:lnSpc>
              <a:spcBef>
                <a:spcPct val="0"/>
              </a:spcBef>
              <a:spcAft>
                <a:spcPct val="0"/>
              </a:spcAft>
              <a:buClrTx/>
              <a:buSzTx/>
              <a:buFont typeface="Arial" panose="020B0604020202020204" pitchFamily="34" charset="0"/>
              <a:buChar char="•"/>
              <a:tabLst/>
            </a:pPr>
            <a:r>
              <a:rPr lang="fa-IR" altLang="en-US" sz="2800" dirty="0">
                <a:latin typeface="namnak"/>
                <a:cs typeface="B Nazanin" panose="00000400000000000000" pitchFamily="2" charset="-78"/>
              </a:rPr>
              <a:t>کمک به جلوگیری از آلزایمر</a:t>
            </a:r>
          </a:p>
          <a:p>
            <a:pPr marL="457200" marR="0" lvl="0" indent="-457200" algn="justLow" defTabSz="914400" rtl="1" eaLnBrk="0" fontAlgn="base" latinLnBrk="0" hangingPunct="0">
              <a:lnSpc>
                <a:spcPct val="150000"/>
              </a:lnSpc>
              <a:spcBef>
                <a:spcPct val="0"/>
              </a:spcBef>
              <a:spcAft>
                <a:spcPct val="0"/>
              </a:spcAft>
              <a:buClrTx/>
              <a:buSzTx/>
              <a:buFont typeface="Arial" panose="020B0604020202020204" pitchFamily="34" charset="0"/>
              <a:buChar char="•"/>
              <a:tabLst/>
            </a:pPr>
            <a:r>
              <a:rPr kumimoji="0" lang="fa-IR" altLang="en-US" sz="2800" b="0" i="0" u="none" strike="noStrike" cap="none" normalizeH="0" baseline="0" dirty="0">
                <a:ln>
                  <a:noFill/>
                </a:ln>
                <a:effectLst/>
                <a:latin typeface="namnak"/>
                <a:cs typeface="B Nazanin" panose="00000400000000000000" pitchFamily="2" charset="-78"/>
              </a:rPr>
              <a:t>رشد خلاقیت</a:t>
            </a:r>
          </a:p>
          <a:p>
            <a:pPr marL="457200" marR="0" lvl="0" indent="-457200" algn="justLow" defTabSz="914400" rtl="1" eaLnBrk="0" fontAlgn="base" latinLnBrk="0" hangingPunct="0">
              <a:lnSpc>
                <a:spcPct val="150000"/>
              </a:lnSpc>
              <a:spcBef>
                <a:spcPct val="0"/>
              </a:spcBef>
              <a:spcAft>
                <a:spcPct val="0"/>
              </a:spcAft>
              <a:buClrTx/>
              <a:buSzTx/>
              <a:buFont typeface="Arial" panose="020B0604020202020204" pitchFamily="34" charset="0"/>
              <a:buChar char="•"/>
              <a:tabLst/>
            </a:pPr>
            <a:r>
              <a:rPr lang="fa-IR" altLang="en-US" sz="2800" dirty="0">
                <a:latin typeface="namnak"/>
                <a:cs typeface="B Nazanin" panose="00000400000000000000" pitchFamily="2" charset="-78"/>
              </a:rPr>
              <a:t>بهبود مهرت های خواندن</a:t>
            </a:r>
          </a:p>
          <a:p>
            <a:pPr marL="457200" marR="0" lvl="0" indent="-457200" algn="justLow" defTabSz="914400" rtl="1" eaLnBrk="0" fontAlgn="base" latinLnBrk="0" hangingPunct="0">
              <a:lnSpc>
                <a:spcPct val="150000"/>
              </a:lnSpc>
              <a:spcBef>
                <a:spcPct val="0"/>
              </a:spcBef>
              <a:spcAft>
                <a:spcPct val="0"/>
              </a:spcAft>
              <a:buClrTx/>
              <a:buSzTx/>
              <a:buFont typeface="Arial" panose="020B0604020202020204" pitchFamily="34" charset="0"/>
              <a:buChar char="•"/>
              <a:tabLst/>
            </a:pPr>
            <a:r>
              <a:rPr kumimoji="0" lang="fa-IR" altLang="en-US" sz="2800" b="0" i="0" u="none" strike="noStrike" cap="none" normalizeH="0" baseline="0" dirty="0">
                <a:ln>
                  <a:noFill/>
                </a:ln>
                <a:effectLst/>
                <a:latin typeface="namnak"/>
                <a:cs typeface="B Nazanin" panose="00000400000000000000" pitchFamily="2" charset="-78"/>
              </a:rPr>
              <a:t>بهبود مهارت های حل مسئله</a:t>
            </a:r>
          </a:p>
          <a:p>
            <a:pPr marL="457200" marR="0" lvl="0" indent="-457200" algn="justLow" defTabSz="914400" rtl="1" eaLnBrk="0" fontAlgn="base" latinLnBrk="0" hangingPunct="0">
              <a:lnSpc>
                <a:spcPct val="150000"/>
              </a:lnSpc>
              <a:spcBef>
                <a:spcPct val="0"/>
              </a:spcBef>
              <a:spcAft>
                <a:spcPct val="0"/>
              </a:spcAft>
              <a:buClrTx/>
              <a:buSzTx/>
              <a:buFont typeface="Arial" panose="020B0604020202020204" pitchFamily="34" charset="0"/>
              <a:buChar char="•"/>
              <a:tabLst/>
            </a:pPr>
            <a:r>
              <a:rPr lang="fa-IR" altLang="en-US" sz="2800" dirty="0">
                <a:latin typeface="namnak"/>
                <a:cs typeface="B Nazanin" panose="00000400000000000000" pitchFamily="2" charset="-78"/>
              </a:rPr>
              <a:t>آموزش برنامه ریزی و دور اندیشی</a:t>
            </a:r>
          </a:p>
          <a:p>
            <a:pPr marL="457200" marR="0" lvl="0" indent="-457200" algn="justLow" defTabSz="914400" rtl="1" eaLnBrk="0" fontAlgn="base" latinLnBrk="0" hangingPunct="0">
              <a:lnSpc>
                <a:spcPct val="150000"/>
              </a:lnSpc>
              <a:spcBef>
                <a:spcPct val="0"/>
              </a:spcBef>
              <a:spcAft>
                <a:spcPct val="0"/>
              </a:spcAft>
              <a:buClrTx/>
              <a:buSzTx/>
              <a:buFont typeface="Arial" panose="020B0604020202020204" pitchFamily="34" charset="0"/>
              <a:buChar char="•"/>
              <a:tabLst/>
            </a:pPr>
            <a:r>
              <a:rPr kumimoji="0" lang="fa-IR" altLang="en-US" sz="2800" b="0" i="0" u="none" strike="noStrike" cap="none" normalizeH="0" baseline="0" dirty="0">
                <a:ln>
                  <a:noFill/>
                </a:ln>
                <a:effectLst/>
                <a:latin typeface="namnak"/>
                <a:cs typeface="B Nazanin" panose="00000400000000000000" pitchFamily="2" charset="-78"/>
              </a:rPr>
              <a:t>بهبود یافتن سکته یا نا توانی</a:t>
            </a:r>
          </a:p>
          <a:p>
            <a:pPr marL="457200" marR="0" lvl="0" indent="-457200" algn="justLow" defTabSz="914400" rtl="1" eaLnBrk="0" fontAlgn="base" latinLnBrk="0" hangingPunct="0">
              <a:lnSpc>
                <a:spcPct val="150000"/>
              </a:lnSpc>
              <a:spcBef>
                <a:spcPct val="0"/>
              </a:spcBef>
              <a:spcAft>
                <a:spcPct val="0"/>
              </a:spcAft>
              <a:buClrTx/>
              <a:buSzTx/>
              <a:buFont typeface="Arial" panose="020B0604020202020204" pitchFamily="34" charset="0"/>
              <a:buChar char="•"/>
              <a:tabLst/>
            </a:pPr>
            <a:r>
              <a:rPr lang="fa-IR" altLang="en-US" sz="2800" dirty="0">
                <a:latin typeface="namnak"/>
                <a:cs typeface="B Nazanin" panose="00000400000000000000" pitchFamily="2" charset="-78"/>
              </a:rPr>
              <a:t>بهبود حافظه</a:t>
            </a:r>
          </a:p>
          <a:p>
            <a:pPr marL="0" marR="0" lvl="0" indent="0" algn="justLow" defTabSz="914400" rtl="1" eaLnBrk="0" fontAlgn="base" latinLnBrk="0" hangingPunct="0">
              <a:lnSpc>
                <a:spcPct val="150000"/>
              </a:lnSpc>
              <a:spcBef>
                <a:spcPct val="0"/>
              </a:spcBef>
              <a:spcAft>
                <a:spcPct val="0"/>
              </a:spcAft>
              <a:buClrTx/>
              <a:buSzTx/>
              <a:buFontTx/>
              <a:buNone/>
              <a:tabLst/>
            </a:pPr>
            <a:r>
              <a:rPr kumimoji="0" lang="fa-IR" altLang="en-US" sz="2800" b="0" i="0" u="none" strike="noStrike" cap="none" normalizeH="0" baseline="0" dirty="0">
                <a:ln>
                  <a:noFill/>
                </a:ln>
                <a:effectLst/>
                <a:latin typeface="namnak"/>
                <a:cs typeface="B Nazanin" panose="00000400000000000000" pitchFamily="2" charset="-78"/>
              </a:rPr>
              <a:t>و......</a:t>
            </a:r>
            <a:endParaRPr kumimoji="0" lang="en-US" altLang="en-US" sz="2800" b="0" i="0" u="none" strike="noStrike" cap="none" normalizeH="0" baseline="0" dirty="0">
              <a:ln>
                <a:noFill/>
              </a:ln>
              <a:effectLst/>
              <a:cs typeface="B Nazanin" panose="00000400000000000000" pitchFamily="2" charset="-78"/>
            </a:endParaRPr>
          </a:p>
        </p:txBody>
      </p:sp>
    </p:spTree>
    <p:extLst>
      <p:ext uri="{BB962C8B-B14F-4D97-AF65-F5344CB8AC3E}">
        <p14:creationId xmlns:p14="http://schemas.microsoft.com/office/powerpoint/2010/main" val="160816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66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13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686AA-50F5-47F0-9EE4-3B668198DD81}"/>
              </a:ext>
            </a:extLst>
          </p:cNvPr>
          <p:cNvSpPr>
            <a:spLocks noGrp="1"/>
          </p:cNvSpPr>
          <p:nvPr>
            <p:ph type="title"/>
          </p:nvPr>
        </p:nvSpPr>
        <p:spPr>
          <a:xfrm>
            <a:off x="1875692" y="-358726"/>
            <a:ext cx="9144000" cy="1143000"/>
          </a:xfrm>
        </p:spPr>
        <p:txBody>
          <a:bodyPr/>
          <a:lstStyle/>
          <a:p>
            <a:pPr algn="r" rtl="1"/>
            <a:r>
              <a:rPr lang="fa-IR" dirty="0">
                <a:solidFill>
                  <a:schemeClr val="bg2">
                    <a:lumMod val="10000"/>
                  </a:schemeClr>
                </a:solidFill>
                <a:cs typeface="B Nazanin" panose="00000400000000000000" pitchFamily="2" charset="-78"/>
              </a:rPr>
              <a:t>هندبال:</a:t>
            </a:r>
            <a:endParaRPr lang="en-US" dirty="0">
              <a:solidFill>
                <a:schemeClr val="bg2">
                  <a:lumMod val="10000"/>
                </a:schemeClr>
              </a:solidFill>
              <a:cs typeface="B Nazanin" panose="00000400000000000000" pitchFamily="2" charset="-78"/>
            </a:endParaRPr>
          </a:p>
        </p:txBody>
      </p:sp>
      <p:sp>
        <p:nvSpPr>
          <p:cNvPr id="3" name="TextBox 2">
            <a:extLst>
              <a:ext uri="{FF2B5EF4-FFF2-40B4-BE49-F238E27FC236}">
                <a16:creationId xmlns:a16="http://schemas.microsoft.com/office/drawing/2014/main" id="{4461FF8F-B57A-4767-99C9-A35A61A70A6B}"/>
              </a:ext>
            </a:extLst>
          </p:cNvPr>
          <p:cNvSpPr txBox="1"/>
          <p:nvPr/>
        </p:nvSpPr>
        <p:spPr>
          <a:xfrm>
            <a:off x="750277" y="1012954"/>
            <a:ext cx="10691446" cy="4832092"/>
          </a:xfrm>
          <a:prstGeom prst="rect">
            <a:avLst/>
          </a:prstGeom>
          <a:noFill/>
          <a:ln>
            <a:solidFill>
              <a:srgbClr val="00B050"/>
            </a:solidFill>
          </a:ln>
        </p:spPr>
        <p:txBody>
          <a:bodyPr wrap="square" rtlCol="0">
            <a:spAutoFit/>
          </a:bodyPr>
          <a:lstStyle/>
          <a:p>
            <a:pPr algn="r" rtl="1"/>
            <a:r>
              <a:rPr lang="fa-IR" sz="2800" dirty="0">
                <a:cs typeface="B Nazanin" panose="00000400000000000000" pitchFamily="2" charset="-78"/>
              </a:rPr>
              <a:t>ورزش هندبال را در زمان های دور با نام اورانیا می شناختند و حرکات این ورزش را در 600 سال پیش از میلاد بر روی دیواره های حجاری شده آتن یونان در سال 1926 یافته اند، که این نشان دهنده ی قدمت این ورزش پر هیجان است. ولی شکل گیری رسمی این ورزش به سال 1890 بر می گردد، در ادامه این ورزش به وسیله پدر هندبال یعنی کارل شلنز توسعه  داده شد و به علت سردی هوا در منطقه اروپا ورزش هندبال داخل سالن و با هفت نفر بازیکن شکل امروزی را به خودش گرفت.</a:t>
            </a:r>
          </a:p>
          <a:p>
            <a:pPr algn="r" rtl="1"/>
            <a:r>
              <a:rPr lang="fa-IR" sz="2800" dirty="0">
                <a:cs typeface="B Nazanin" panose="00000400000000000000" pitchFamily="2" charset="-78"/>
              </a:rPr>
              <a:t>سه کشور آلمان، چکسلواکی و دانمارک نقش مهمی در به نتیجه رساندن این ورزش در جوامع بین المللی داشتند و در سال 1928 فدراسیون بین المللی هندبال با یازده کشور عضو در آمستردام هلند به وجود آمد و برای اولین بار در سال 1931 کمیته بین الملل المپیک اجازه ی ورود هندبال به جمع بازیهای المپیکی را صادر کرد. با وقوع جنگ جهانی دوم ورزش هندبال کوتاه مدت اجرا نشد اما پس از آن در سال 1950 این فدراسیون در سوئیس مجددا آغاز به کار کرد.</a:t>
            </a:r>
          </a:p>
        </p:txBody>
      </p:sp>
    </p:spTree>
    <p:extLst>
      <p:ext uri="{BB962C8B-B14F-4D97-AF65-F5344CB8AC3E}">
        <p14:creationId xmlns:p14="http://schemas.microsoft.com/office/powerpoint/2010/main" val="2759988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alphaModFix amt="28000"/>
          </a:blip>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CC6037-14F1-459C-9045-07B75EBF4D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327" y="440064"/>
            <a:ext cx="7317325" cy="61748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extBox 3">
            <a:extLst>
              <a:ext uri="{FF2B5EF4-FFF2-40B4-BE49-F238E27FC236}">
                <a16:creationId xmlns:a16="http://schemas.microsoft.com/office/drawing/2014/main" id="{4F28C56C-0BD2-4729-A1BC-1BF5267914A5}"/>
              </a:ext>
            </a:extLst>
          </p:cNvPr>
          <p:cNvSpPr txBox="1"/>
          <p:nvPr/>
        </p:nvSpPr>
        <p:spPr>
          <a:xfrm>
            <a:off x="8426548" y="674400"/>
            <a:ext cx="3193366" cy="5509200"/>
          </a:xfrm>
          <a:prstGeom prst="rect">
            <a:avLst/>
          </a:prstGeom>
          <a:noFill/>
        </p:spPr>
        <p:txBody>
          <a:bodyPr wrap="square" rtlCol="0">
            <a:spAutoFit/>
          </a:bodyPr>
          <a:lstStyle/>
          <a:p>
            <a:pPr algn="r" rtl="1"/>
            <a:r>
              <a:rPr lang="fa-IR" sz="3200" cap="all" dirty="0">
                <a:solidFill>
                  <a:schemeClr val="accent6"/>
                </a:solidFill>
                <a:cs typeface="B Nazanin" panose="00000400000000000000" pitchFamily="2" charset="-78"/>
              </a:rPr>
              <a:t>انواع هندبال:</a:t>
            </a:r>
          </a:p>
          <a:p>
            <a:pPr algn="r" rtl="1"/>
            <a:endParaRPr lang="fa-IR" sz="3200" cap="all" dirty="0">
              <a:solidFill>
                <a:schemeClr val="accent6"/>
              </a:solidFill>
              <a:cs typeface="B Nazanin" panose="00000400000000000000" pitchFamily="2" charset="-78"/>
            </a:endParaRPr>
          </a:p>
          <a:p>
            <a:pPr marL="457200" indent="-457200" algn="r" rtl="1">
              <a:buClr>
                <a:schemeClr val="accent6"/>
              </a:buClr>
              <a:buFont typeface="Wingdings" panose="05000000000000000000" pitchFamily="2" charset="2"/>
              <a:buChar char="§"/>
            </a:pPr>
            <a:r>
              <a:rPr lang="fa-IR" sz="3200" dirty="0">
                <a:cs typeface="B Nazanin" panose="00000400000000000000" pitchFamily="2" charset="-78"/>
              </a:rPr>
              <a:t>هندبال سالنی</a:t>
            </a:r>
          </a:p>
          <a:p>
            <a:pPr marL="457200" indent="-457200" algn="r" rtl="1">
              <a:buClr>
                <a:schemeClr val="accent6"/>
              </a:buClr>
              <a:buFont typeface="Wingdings" panose="05000000000000000000" pitchFamily="2" charset="2"/>
              <a:buChar char="§"/>
            </a:pPr>
            <a:r>
              <a:rPr lang="fa-IR" sz="3200" dirty="0">
                <a:cs typeface="B Nazanin" panose="00000400000000000000" pitchFamily="2" charset="-78"/>
              </a:rPr>
              <a:t>هندبال ساحلی</a:t>
            </a:r>
          </a:p>
          <a:p>
            <a:pPr marL="457200" indent="-457200" algn="r" rtl="1">
              <a:buClr>
                <a:schemeClr val="accent6"/>
              </a:buClr>
              <a:buFont typeface="Wingdings" panose="05000000000000000000" pitchFamily="2" charset="2"/>
              <a:buChar char="§"/>
            </a:pPr>
            <a:r>
              <a:rPr lang="fa-IR" sz="3200" dirty="0">
                <a:cs typeface="B Nazanin" panose="00000400000000000000" pitchFamily="2" charset="-78"/>
              </a:rPr>
              <a:t>هندبال داخل چمن</a:t>
            </a:r>
          </a:p>
          <a:p>
            <a:pPr marL="457200" indent="-457200" algn="r" rtl="1">
              <a:buClr>
                <a:schemeClr val="accent6"/>
              </a:buClr>
              <a:buFont typeface="Wingdings" panose="05000000000000000000" pitchFamily="2" charset="2"/>
              <a:buChar char="§"/>
            </a:pPr>
            <a:r>
              <a:rPr lang="fa-IR" sz="3200" dirty="0">
                <a:cs typeface="B Nazanin" panose="00000400000000000000" pitchFamily="2" charset="-78"/>
              </a:rPr>
              <a:t>هندبال چکی</a:t>
            </a:r>
          </a:p>
          <a:p>
            <a:pPr marL="457200" indent="-457200" algn="r" rtl="1">
              <a:buClr>
                <a:schemeClr val="accent6"/>
              </a:buClr>
              <a:buFont typeface="Wingdings" panose="05000000000000000000" pitchFamily="2" charset="2"/>
              <a:buChar char="§"/>
            </a:pPr>
            <a:r>
              <a:rPr lang="fa-IR" sz="3200" dirty="0">
                <a:cs typeface="B Nazanin" panose="00000400000000000000" pitchFamily="2" charset="-78"/>
              </a:rPr>
              <a:t>هندبال گالیک</a:t>
            </a:r>
          </a:p>
          <a:p>
            <a:pPr marL="457200" indent="-457200" algn="r" rtl="1">
              <a:buClr>
                <a:schemeClr val="accent6"/>
              </a:buClr>
              <a:buFont typeface="Wingdings" panose="05000000000000000000" pitchFamily="2" charset="2"/>
              <a:buChar char="§"/>
            </a:pPr>
            <a:r>
              <a:rPr lang="fa-IR" sz="3200" dirty="0">
                <a:cs typeface="B Nazanin" panose="00000400000000000000" pitchFamily="2" charset="-78"/>
              </a:rPr>
              <a:t>هندبال کوچک</a:t>
            </a:r>
          </a:p>
          <a:p>
            <a:pPr marL="457200" indent="-457200" algn="r" rtl="1">
              <a:buClr>
                <a:schemeClr val="accent6"/>
              </a:buClr>
              <a:buFont typeface="Wingdings" panose="05000000000000000000" pitchFamily="2" charset="2"/>
              <a:buChar char="§"/>
            </a:pPr>
            <a:r>
              <a:rPr lang="fa-IR" sz="3200" dirty="0">
                <a:cs typeface="B Nazanin" panose="00000400000000000000" pitchFamily="2" charset="-78"/>
              </a:rPr>
              <a:t>هندبال 7 نفره</a:t>
            </a:r>
          </a:p>
          <a:p>
            <a:pPr marL="457200" indent="-457200" algn="r" rtl="1">
              <a:buClr>
                <a:schemeClr val="accent6"/>
              </a:buClr>
              <a:buFont typeface="Wingdings" panose="05000000000000000000" pitchFamily="2" charset="2"/>
              <a:buChar char="§"/>
            </a:pPr>
            <a:r>
              <a:rPr lang="fa-IR" sz="3200" dirty="0">
                <a:cs typeface="B Nazanin" panose="00000400000000000000" pitchFamily="2" charset="-78"/>
              </a:rPr>
              <a:t>هندبال با ویلچر</a:t>
            </a:r>
          </a:p>
          <a:p>
            <a:pPr marL="457200" indent="-457200" algn="r" rtl="1">
              <a:buClr>
                <a:schemeClr val="accent6"/>
              </a:buClr>
              <a:buFont typeface="Wingdings" panose="05000000000000000000" pitchFamily="2" charset="2"/>
              <a:buChar char="§"/>
            </a:pPr>
            <a:r>
              <a:rPr lang="fa-IR" sz="3200" dirty="0">
                <a:cs typeface="B Nazanin" panose="00000400000000000000" pitchFamily="2" charset="-78"/>
              </a:rPr>
              <a:t>هندبال نشسته</a:t>
            </a:r>
          </a:p>
        </p:txBody>
      </p:sp>
    </p:spTree>
    <p:extLst>
      <p:ext uri="{BB962C8B-B14F-4D97-AF65-F5344CB8AC3E}">
        <p14:creationId xmlns:p14="http://schemas.microsoft.com/office/powerpoint/2010/main" val="116904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7F7D86-C821-4817-AE21-E83DA0D8F69F}"/>
              </a:ext>
            </a:extLst>
          </p:cNvPr>
          <p:cNvSpPr txBox="1"/>
          <p:nvPr/>
        </p:nvSpPr>
        <p:spPr>
          <a:xfrm>
            <a:off x="1202787" y="451262"/>
            <a:ext cx="9786425" cy="5955476"/>
          </a:xfrm>
          <a:prstGeom prst="rect">
            <a:avLst/>
          </a:prstGeom>
          <a:noFill/>
        </p:spPr>
        <p:txBody>
          <a:bodyPr wrap="square" rtlCol="0">
            <a:spAutoFit/>
          </a:bodyPr>
          <a:lstStyle/>
          <a:p>
            <a:pPr algn="r" rtl="1">
              <a:lnSpc>
                <a:spcPct val="150000"/>
              </a:lnSpc>
            </a:pPr>
            <a:r>
              <a:rPr lang="fa-IR" sz="3600" b="1" dirty="0">
                <a:solidFill>
                  <a:schemeClr val="accent6"/>
                </a:solidFill>
                <a:cs typeface="B Nazanin" panose="00000400000000000000" pitchFamily="2" charset="-78"/>
              </a:rPr>
              <a:t>شیوه بازی با توپ هندبال:</a:t>
            </a:r>
          </a:p>
          <a:p>
            <a:pPr algn="r" rtl="1">
              <a:lnSpc>
                <a:spcPct val="150000"/>
              </a:lnSpc>
            </a:pPr>
            <a:r>
              <a:rPr lang="fa-IR" sz="2800" dirty="0">
                <a:cs typeface="B Nazanin" panose="00000400000000000000" pitchFamily="2" charset="-78"/>
              </a:rPr>
              <a:t>بازیکنان در بازی هندبال مجاز هستند که با اعضای بالاتر از زانوی خود توپ را لمس کرده، پرتاب کرده، ضربه زده و یا اینکه توپ را نگه دارند. همینطور بازیکنان تنها می توانند 3 ثانیه به صورت ثابت ایستاده و توپ را در دست داشته باشند، در غیر اینصورت داور به نفع تیم روبرو خطا اعلام خواهد کرد.</a:t>
            </a:r>
          </a:p>
          <a:p>
            <a:pPr algn="r" rtl="1">
              <a:lnSpc>
                <a:spcPct val="150000"/>
              </a:lnSpc>
            </a:pPr>
            <a:r>
              <a:rPr lang="fa-IR" sz="2800" dirty="0">
                <a:cs typeface="B Nazanin" panose="00000400000000000000" pitchFamily="2" charset="-78"/>
              </a:rPr>
              <a:t>همینطور در حالت ایستاده و یا دویدن یک مرتبه به زمین بزند و یا به صورت پی در پی آن را با یک دست دریبل کند پس از کنترل دوباره توپ قانون ۳ ثانیه و ۳ قدم وارد عمل خواهد شد. همینطور بازیکن هندبال باید توپ را با یک دست به دست دیگرش بدهد.</a:t>
            </a:r>
          </a:p>
          <a:p>
            <a:pPr algn="r" rtl="1">
              <a:lnSpc>
                <a:spcPct val="150000"/>
              </a:lnSpc>
            </a:pPr>
            <a:endParaRPr lang="fa-IR" sz="2400" dirty="0">
              <a:cs typeface="B Nazanin" panose="00000400000000000000" pitchFamily="2" charset="-78"/>
            </a:endParaRPr>
          </a:p>
        </p:txBody>
      </p:sp>
    </p:spTree>
    <p:extLst>
      <p:ext uri="{BB962C8B-B14F-4D97-AF65-F5344CB8AC3E}">
        <p14:creationId xmlns:p14="http://schemas.microsoft.com/office/powerpoint/2010/main" val="272836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04CA6-CACA-42D3-B7A7-A83E6F37F866}"/>
              </a:ext>
            </a:extLst>
          </p:cNvPr>
          <p:cNvSpPr>
            <a:spLocks noGrp="1"/>
          </p:cNvSpPr>
          <p:nvPr>
            <p:ph type="title"/>
          </p:nvPr>
        </p:nvSpPr>
        <p:spPr>
          <a:xfrm>
            <a:off x="2086707" y="-400930"/>
            <a:ext cx="9144000" cy="1143000"/>
          </a:xfrm>
        </p:spPr>
        <p:txBody>
          <a:bodyPr>
            <a:normAutofit/>
          </a:bodyPr>
          <a:lstStyle/>
          <a:p>
            <a:pPr algn="r" rtl="1"/>
            <a:r>
              <a:rPr lang="fa-IR" sz="3200" dirty="0">
                <a:cs typeface="B Nazanin" panose="00000400000000000000" pitchFamily="2" charset="-78"/>
              </a:rPr>
              <a:t>قوانین هندبال:</a:t>
            </a:r>
            <a:endParaRPr lang="en-US" sz="3200" dirty="0">
              <a:cs typeface="B Nazanin" panose="00000400000000000000" pitchFamily="2" charset="-78"/>
            </a:endParaRPr>
          </a:p>
        </p:txBody>
      </p:sp>
      <p:sp>
        <p:nvSpPr>
          <p:cNvPr id="3" name="TextBox 2">
            <a:extLst>
              <a:ext uri="{FF2B5EF4-FFF2-40B4-BE49-F238E27FC236}">
                <a16:creationId xmlns:a16="http://schemas.microsoft.com/office/drawing/2014/main" id="{D9D0F7E7-0FF9-4E6E-BC6C-BEDF4B9126FF}"/>
              </a:ext>
            </a:extLst>
          </p:cNvPr>
          <p:cNvSpPr txBox="1"/>
          <p:nvPr/>
        </p:nvSpPr>
        <p:spPr>
          <a:xfrm>
            <a:off x="1184030" y="958004"/>
            <a:ext cx="10046677" cy="5262979"/>
          </a:xfrm>
          <a:prstGeom prst="rect">
            <a:avLst/>
          </a:prstGeom>
          <a:noFill/>
        </p:spPr>
        <p:txBody>
          <a:bodyPr wrap="square" rtlCol="0">
            <a:spAutoFit/>
          </a:bodyPr>
          <a:lstStyle/>
          <a:p>
            <a:pPr algn="r" rtl="1"/>
            <a:r>
              <a:rPr lang="fa-IR" sz="2400" dirty="0">
                <a:cs typeface="B Nazanin" panose="00000400000000000000" pitchFamily="2" charset="-78"/>
              </a:rPr>
              <a:t> یک </a:t>
            </a:r>
            <a:r>
              <a:rPr lang="fa-IR" sz="2400" b="1" dirty="0">
                <a:cs typeface="B Nazanin" panose="00000400000000000000" pitchFamily="2" charset="-78"/>
              </a:rPr>
              <a:t>بازی هندبال</a:t>
            </a:r>
            <a:r>
              <a:rPr lang="fa-IR" sz="2400" dirty="0">
                <a:cs typeface="B Nazanin" panose="00000400000000000000" pitchFamily="2" charset="-78"/>
              </a:rPr>
              <a:t>، بین دو تیم هفت نفره (شامل یک دروازه‌بان) برگزار می‌شود.</a:t>
            </a:r>
          </a:p>
          <a:p>
            <a:pPr algn="r" rtl="1"/>
            <a:endParaRPr lang="fa-IR" sz="2400" dirty="0">
              <a:cs typeface="B Nazanin" panose="00000400000000000000" pitchFamily="2" charset="-78"/>
            </a:endParaRPr>
          </a:p>
          <a:p>
            <a:pPr algn="r" rtl="1"/>
            <a:r>
              <a:rPr lang="fa-IR" sz="2400" dirty="0">
                <a:cs typeface="B Nazanin" panose="00000400000000000000" pitchFamily="2" charset="-78"/>
              </a:rPr>
              <a:t>- بازیکنان (به جز دروازه‌بان) فقط می‌توانند از دست خود برای گرفتن توپ استفاده کنند. دروازه‌بان فقط می‌تواند برای گرفتن شوت و پیشگیری از بازشدن دروازه، از هر قسمت بدن خود استفاده کند.</a:t>
            </a:r>
          </a:p>
          <a:p>
            <a:pPr algn="r" rtl="1"/>
            <a:r>
              <a:rPr lang="fa-IR" sz="2400" dirty="0">
                <a:cs typeface="B Nazanin" panose="00000400000000000000" pitchFamily="2" charset="-78"/>
              </a:rPr>
              <a:t> </a:t>
            </a:r>
          </a:p>
          <a:p>
            <a:pPr algn="r" rtl="1"/>
            <a:r>
              <a:rPr lang="fa-IR" sz="2400" dirty="0">
                <a:cs typeface="B Nazanin" panose="00000400000000000000" pitchFamily="2" charset="-78"/>
              </a:rPr>
              <a:t>- فقط دروازه‌بان می‌تواند در محوطه دروازه (در فاصله شش متری دروازه) قرار داشته‌باشد. البته بازیکنان مهاجم می‌توانند در ادامه ضربه یا پاس خود، وارد محوطه شوند؛ به شرطی که قبل از محوطه، پرش خود را شروع کنند. (به عبارت دیگر، قبل از رسیدن به محوطه باید توپ خود را رها کنند.</a:t>
            </a:r>
          </a:p>
          <a:p>
            <a:pPr algn="r" rtl="1"/>
            <a:r>
              <a:rPr lang="fa-IR" sz="2400" dirty="0">
                <a:cs typeface="B Nazanin" panose="00000400000000000000" pitchFamily="2" charset="-78"/>
              </a:rPr>
              <a:t> </a:t>
            </a:r>
          </a:p>
          <a:p>
            <a:pPr algn="r" rtl="1"/>
            <a:r>
              <a:rPr lang="fa-IR" sz="2400" dirty="0">
                <a:cs typeface="B Nazanin" panose="00000400000000000000" pitchFamily="2" charset="-78"/>
              </a:rPr>
              <a:t>- بازیکنان می‌توانند با توپ در زمین حرکت کنند؛ ولی باید مثل بسکتبال، دربیل کنند. همینطور می‌توانند سه گام را بدون دریبل کردن در مدت حداکثر سه ثانیه بردارند.</a:t>
            </a:r>
          </a:p>
          <a:p>
            <a:pPr algn="r" rtl="1"/>
            <a:r>
              <a:rPr lang="fa-IR" sz="2400" dirty="0">
                <a:cs typeface="B Nazanin" panose="00000400000000000000" pitchFamily="2" charset="-78"/>
              </a:rPr>
              <a:t> </a:t>
            </a:r>
          </a:p>
          <a:p>
            <a:pPr algn="r" rtl="1"/>
            <a:r>
              <a:rPr lang="fa-IR" sz="2400" dirty="0">
                <a:cs typeface="B Nazanin" panose="00000400000000000000" pitchFamily="2" charset="-78"/>
              </a:rPr>
              <a:t>- زمین زدن توپ با چرخاندن دست از وضعیت رو به پشت ( به اصطلاح ملاقه ای ) خطا به حساب می آید و بازیکن خطا کار باید توپ را به آرامی روی زمین قرار دهد تا تیم روبرو بازی را از جای خطا شروع کند.</a:t>
            </a:r>
          </a:p>
        </p:txBody>
      </p:sp>
    </p:spTree>
    <p:extLst>
      <p:ext uri="{BB962C8B-B14F-4D97-AF65-F5344CB8AC3E}">
        <p14:creationId xmlns:p14="http://schemas.microsoft.com/office/powerpoint/2010/main" val="171938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alphaModFix amt="28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86708" y="-330591"/>
            <a:ext cx="9144000" cy="1143000"/>
          </a:xfrm>
        </p:spPr>
        <p:txBody>
          <a:bodyPr>
            <a:normAutofit/>
          </a:bodyPr>
          <a:lstStyle/>
          <a:p>
            <a:pPr algn="r"/>
            <a:r>
              <a:rPr lang="fa-IR" sz="3600" dirty="0">
                <a:solidFill>
                  <a:srgbClr val="00B050"/>
                </a:solidFill>
                <a:cs typeface="B Nazanin" panose="00000400000000000000" pitchFamily="2" charset="-78"/>
              </a:rPr>
              <a:t>پیلاتس</a:t>
            </a:r>
            <a:r>
              <a:rPr lang="fa-IR" sz="3200" dirty="0">
                <a:solidFill>
                  <a:srgbClr val="00B050"/>
                </a:solidFill>
                <a:cs typeface="B Nazanin" panose="00000400000000000000" pitchFamily="2" charset="-78"/>
              </a:rPr>
              <a:t>:</a:t>
            </a:r>
            <a:endParaRPr lang="en-US" sz="3200" dirty="0">
              <a:solidFill>
                <a:srgbClr val="00B050"/>
              </a:solidFill>
              <a:cs typeface="B Nazanin" panose="00000400000000000000" pitchFamily="2" charset="-78"/>
            </a:endParaRPr>
          </a:p>
        </p:txBody>
      </p:sp>
      <p:sp>
        <p:nvSpPr>
          <p:cNvPr id="3" name="Content Placeholder 2">
            <a:extLst>
              <a:ext uri="{FF2B5EF4-FFF2-40B4-BE49-F238E27FC236}">
                <a16:creationId xmlns:a16="http://schemas.microsoft.com/office/drawing/2014/main" id="{B7309EAE-51D3-4C55-AD93-DDC923036640}"/>
              </a:ext>
            </a:extLst>
          </p:cNvPr>
          <p:cNvSpPr>
            <a:spLocks noGrp="1"/>
          </p:cNvSpPr>
          <p:nvPr>
            <p:ph idx="1"/>
          </p:nvPr>
        </p:nvSpPr>
        <p:spPr>
          <a:xfrm>
            <a:off x="750276" y="812409"/>
            <a:ext cx="10691447" cy="5598941"/>
          </a:xfrm>
        </p:spPr>
        <p:txBody>
          <a:bodyPr>
            <a:noAutofit/>
          </a:bodyPr>
          <a:lstStyle/>
          <a:p>
            <a:pPr algn="r" rtl="1">
              <a:lnSpc>
                <a:spcPct val="150000"/>
              </a:lnSpc>
              <a:buFont typeface="Wingdings" panose="05000000000000000000" pitchFamily="2" charset="2"/>
              <a:buChar char="§"/>
            </a:pPr>
            <a:r>
              <a:rPr lang="fa-IR" sz="2400" dirty="0">
                <a:cs typeface="B Nazanin" panose="00000400000000000000" pitchFamily="2" charset="-78"/>
              </a:rPr>
              <a:t>تاریخچه: مخترع این ورزش مردی آلمانی به نام ژوزف پیلاتس (</a:t>
            </a:r>
            <a:r>
              <a:rPr lang="en-US" sz="2400" dirty="0">
                <a:cs typeface="B Nazanin" panose="00000400000000000000" pitchFamily="2" charset="-78"/>
              </a:rPr>
              <a:t>Joseph Pilates</a:t>
            </a:r>
            <a:r>
              <a:rPr lang="fa-IR" sz="2400" dirty="0">
                <a:cs typeface="B Nazanin" panose="00000400000000000000" pitchFamily="2" charset="-78"/>
              </a:rPr>
              <a:t>) است که در سالهای ۱۹۱۲ تا ۱۹۶۷ این ورزش را اختراع کرده است. وی در طول نیمه اول قرن بیستم، نسبت به گسترش و توسعه مجموعه‌ای از تمرینات خاص، که به منظور تقویت بدن و ذهن انسان در نظر گرفته شده بودند، اقدام نمود. یوزف پیلاتس معتقد بود که سلامت جسمی و روانی ارتباط درونی تنگاتنگی با یکدیگر دارند. او از بچگی نسبت به هم‌‌سن و سال‌هایش ضعیف‌تر بود، اما مجموعه‌ای از حرکات را برای تقویت خودش طراحی کرد تا این مشکل را برطرف کند. با توجه به سایت بنیاد ورزش پیلاتس ظاهرا آقای پیلاتس تنگی نفس، نرمی استخوان و تب روماتیسمی داشته است. او در سال ۱۹۱۲ در انگلستان به عنوان بازیگر سیرک، مشت‌زن (بوکسور) و مربی دفاع شخصی فعالیت می‌کرده است. او بعد از این دوره با سربازهای زخمی بازگشته از جنگ جهانی اول که به خاطر جراحت‌شان نمی‌توانستند راه بروند کار می‌کرد. ورزش پیلاتس طی سال‌ها پیشرفت بسیاری کرده است، تا جایی که امروزه به عنوان یک راه خوب برای بازسازی و ورزیده کردن بدن شناخته می‌شود.</a:t>
            </a:r>
            <a:endParaRPr lang="en-US" sz="2400" dirty="0">
              <a:cs typeface="B Nazanin" panose="00000400000000000000" pitchFamily="2" charset="-78"/>
            </a:endParaRPr>
          </a:p>
        </p:txBody>
      </p:sp>
    </p:spTree>
    <p:extLst>
      <p:ext uri="{BB962C8B-B14F-4D97-AF65-F5344CB8AC3E}">
        <p14:creationId xmlns:p14="http://schemas.microsoft.com/office/powerpoint/2010/main" val="151459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B2991F-8004-4AAC-8FFB-FAE685270524}"/>
              </a:ext>
            </a:extLst>
          </p:cNvPr>
          <p:cNvSpPr txBox="1"/>
          <p:nvPr/>
        </p:nvSpPr>
        <p:spPr>
          <a:xfrm>
            <a:off x="912055" y="1026941"/>
            <a:ext cx="10367890" cy="4562788"/>
          </a:xfrm>
          <a:prstGeom prst="rect">
            <a:avLst/>
          </a:prstGeom>
          <a:noFill/>
        </p:spPr>
        <p:txBody>
          <a:bodyPr wrap="square" rtlCol="0">
            <a:spAutoFit/>
          </a:bodyPr>
          <a:lstStyle/>
          <a:p>
            <a:pPr algn="r" rtl="1">
              <a:lnSpc>
                <a:spcPct val="150000"/>
              </a:lnSpc>
            </a:pPr>
            <a:r>
              <a:rPr lang="fa-IR" sz="2800" dirty="0">
                <a:cs typeface="B Nazanin" panose="00000400000000000000" pitchFamily="2" charset="-78"/>
              </a:rPr>
              <a:t>- بازیکنان در بازی هندبال مجاز هستند که با اعضای بالاتر از زانوی خود توپ را لمس کرده، پرتاب کرده، ضربه زده یا اینکه نگه دارند. همینطور بازیکنان تنها می‌توانند ۳ ثانیه به صورت ثابت ایستاده و توپ را در دست داشته باشند، در صورت نگهداری توپ بیش از اندازه مجاز داور به نفع تیم مقابل خطا اعلام خواهد کرد. همینطور در حالت ایستاده یا دویدن یک مرتبه به زمین بزند یا به‌طور مکرر آن را با یک دست دریبل کند پس از کنترل دوبره توپ قانون ۳ ثانیه و ۳ قدم وارد عمل خواهد شد. همینطور بازیکن هندبال باید توپ را با یک دست به دست دیگرش بدهد.</a:t>
            </a:r>
            <a:endParaRPr lang="en-US" sz="2800" dirty="0">
              <a:cs typeface="B Nazanin" panose="00000400000000000000" pitchFamily="2" charset="-78"/>
            </a:endParaRPr>
          </a:p>
        </p:txBody>
      </p:sp>
    </p:spTree>
    <p:extLst>
      <p:ext uri="{BB962C8B-B14F-4D97-AF65-F5344CB8AC3E}">
        <p14:creationId xmlns:p14="http://schemas.microsoft.com/office/powerpoint/2010/main" val="198834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8701625" y="568401"/>
            <a:ext cx="3125787" cy="1580440"/>
          </a:xfrm>
        </p:spPr>
        <p:txBody>
          <a:bodyPr>
            <a:normAutofit/>
          </a:bodyPr>
          <a:lstStyle/>
          <a:p>
            <a:pPr algn="ctr" rtl="1"/>
            <a:r>
              <a:rPr lang="fa-IR" sz="3600" dirty="0">
                <a:cs typeface="B Nazanin" panose="00000400000000000000" pitchFamily="2" charset="-78"/>
              </a:rPr>
              <a:t>سخن پایانی:</a:t>
            </a:r>
            <a:endParaRPr lang="en-US" sz="3600" dirty="0">
              <a:cs typeface="B Nazanin" panose="00000400000000000000" pitchFamily="2" charset="-78"/>
            </a:endParaRPr>
          </a:p>
        </p:txBody>
      </p:sp>
      <p:sp>
        <p:nvSpPr>
          <p:cNvPr id="9" name="TextBox 8">
            <a:extLst>
              <a:ext uri="{FF2B5EF4-FFF2-40B4-BE49-F238E27FC236}">
                <a16:creationId xmlns:a16="http://schemas.microsoft.com/office/drawing/2014/main" id="{E923F706-6BBF-4C04-B318-1E876DB5A118}"/>
              </a:ext>
            </a:extLst>
          </p:cNvPr>
          <p:cNvSpPr txBox="1"/>
          <p:nvPr/>
        </p:nvSpPr>
        <p:spPr>
          <a:xfrm>
            <a:off x="562708" y="211016"/>
            <a:ext cx="6935372" cy="6370975"/>
          </a:xfrm>
          <a:prstGeom prst="rect">
            <a:avLst/>
          </a:prstGeom>
          <a:noFill/>
        </p:spPr>
        <p:txBody>
          <a:bodyPr wrap="square" rtlCol="0">
            <a:spAutoFit/>
          </a:bodyPr>
          <a:lstStyle/>
          <a:p>
            <a:pPr algn="r" rtl="1"/>
            <a:r>
              <a:rPr lang="fa-IR" sz="2400" dirty="0">
                <a:cs typeface="B Nazanin" panose="00000400000000000000" pitchFamily="2" charset="-78"/>
              </a:rPr>
              <a:t>با توجه به روند به رشد ورزش در جامعه و همچنين تشويق به ورزش به عنوان يک زمينه بسيار مناسب براي رشد و تکامل اجتماعي کودک و نوجوان، سن شروع ورزش و نوع ورزش يکي از سوالات مکرر خانواده ها از پزشکان مي باشد. اين سوال يکي از مسايل مورد اختلاف گروه پزشکي و جامعه ورزشي مي باشد.</a:t>
            </a:r>
          </a:p>
          <a:p>
            <a:pPr algn="r" rtl="1"/>
            <a:r>
              <a:rPr lang="fa-IR" sz="2400" dirty="0">
                <a:cs typeface="B Nazanin" panose="00000400000000000000" pitchFamily="2" charset="-78"/>
              </a:rPr>
              <a:t> لذا پرداختن حرفه اي به ورزش در کودکان ونوجوانان تا سن 14 سالگي توصيه نميشود. زودترين سن براي شروع ورزش سن 7-6 سالگي مي باشد و قبل از آن بايد فعاليتهاي فيزيکي کودک جنبه بازي داشته باشد و القا کننده مفهوم ورزش نباشد. پس از اين سن نيز فعاليت ورزشي نبايد به يک رشته خاص محدود شود و بايد داراي تنوع مناسب از کليه فعاليتهاي ورزشي مناسب براي سن و خصوصا ورزشهاي پايه را شامل شود. در سالهاي اول شروع ورزش فعاليت تخصصي بايد تنها40-30% کل زمان فعاليت ورزشي را تشکيل دهد و بتدريج اين ميزان افزايش مي يابد به گونه ايکه در سنين 15-14 سالگي 50% فعاليت ورزش براي فعاليت تخصصي در نظر گرفته مي شود و درنهايت نيز در سنين جواني و ورزش بزرگسالان بايد همواره 20% فعاليتهاي ورزشي غير اختصاصي و فعاليتهاي عمومي و پايه ورزشي باشد.</a:t>
            </a:r>
            <a:endParaRPr lang="en-US" sz="2400" dirty="0">
              <a:cs typeface="B Nazanin" panose="00000400000000000000" pitchFamily="2" charset="-78"/>
            </a:endParaRPr>
          </a:p>
        </p:txBody>
      </p:sp>
      <p:pic>
        <p:nvPicPr>
          <p:cNvPr id="12" name="Picture 11">
            <a:extLst>
              <a:ext uri="{FF2B5EF4-FFF2-40B4-BE49-F238E27FC236}">
                <a16:creationId xmlns:a16="http://schemas.microsoft.com/office/drawing/2014/main" id="{AAC6B606-FEC0-44F1-92A6-C9B8038EB4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6548" y="1678915"/>
            <a:ext cx="3571227" cy="4357284"/>
          </a:xfrm>
          <a:prstGeom prst="rect">
            <a:avLst/>
          </a:prstGeom>
          <a:ln>
            <a:noFill/>
          </a:ln>
          <a:effectLst>
            <a:softEdge rad="112500"/>
          </a:effectLst>
        </p:spPr>
      </p:pic>
    </p:spTree>
    <p:extLst>
      <p:ext uri="{BB962C8B-B14F-4D97-AF65-F5344CB8AC3E}">
        <p14:creationId xmlns:p14="http://schemas.microsoft.com/office/powerpoint/2010/main" val="25661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B2991F-8004-4AAC-8FFB-FAE685270524}"/>
              </a:ext>
            </a:extLst>
          </p:cNvPr>
          <p:cNvSpPr txBox="1"/>
          <p:nvPr/>
        </p:nvSpPr>
        <p:spPr>
          <a:xfrm>
            <a:off x="912055" y="695637"/>
            <a:ext cx="10367890" cy="5802229"/>
          </a:xfrm>
          <a:prstGeom prst="rect">
            <a:avLst/>
          </a:prstGeom>
          <a:noFill/>
        </p:spPr>
        <p:txBody>
          <a:bodyPr wrap="square" rtlCol="0">
            <a:spAutoFit/>
          </a:bodyPr>
          <a:lstStyle/>
          <a:p>
            <a:pPr algn="r" rtl="1">
              <a:lnSpc>
                <a:spcPct val="150000"/>
              </a:lnSpc>
            </a:pPr>
            <a:r>
              <a:rPr lang="fa-IR" sz="3200" dirty="0">
                <a:cs typeface="B Nazanin" panose="00000400000000000000" pitchFamily="2" charset="-78"/>
              </a:rPr>
              <a:t>منابع:</a:t>
            </a:r>
          </a:p>
          <a:p>
            <a:pPr marL="342900" indent="-342900" algn="r" rtl="1">
              <a:buFont typeface="Wingdings" panose="05000000000000000000" pitchFamily="2" charset="2"/>
              <a:buChar char="§"/>
            </a:pPr>
            <a:r>
              <a:rPr lang="fa-IR" sz="2000" i="1" dirty="0">
                <a:cs typeface="B Nazanin" panose="00000400000000000000" pitchFamily="2" charset="-78"/>
                <a:hlinkClick r:id="rId2">
                  <a:extLst>
                    <a:ext uri="{A12FA001-AC4F-418D-AE19-62706E023703}">
                      <ahyp:hlinkClr xmlns:ahyp="http://schemas.microsoft.com/office/drawing/2018/hyperlinkcolor" val="tx"/>
                    </a:ext>
                  </a:extLst>
                </a:hlinkClick>
              </a:rPr>
              <a:t>«سایت روزپورت - ابعاد زمین هندبال و قوانین آن»</a:t>
            </a:r>
            <a:r>
              <a:rPr lang="fa-IR" sz="2000" i="1" dirty="0">
                <a:cs typeface="B Nazanin" panose="00000400000000000000" pitchFamily="2" charset="-78"/>
              </a:rPr>
              <a:t>. بایگانی‌شده از </a:t>
            </a:r>
            <a:r>
              <a:rPr lang="fa-IR" sz="2000" i="1" dirty="0">
                <a:cs typeface="B Nazanin" panose="00000400000000000000" pitchFamily="2" charset="-78"/>
                <a:hlinkClick r:id="rId3">
                  <a:extLst>
                    <a:ext uri="{A12FA001-AC4F-418D-AE19-62706E023703}">
                      <ahyp:hlinkClr xmlns:ahyp="http://schemas.microsoft.com/office/drawing/2018/hyperlinkcolor" val="tx"/>
                    </a:ext>
                  </a:extLst>
                </a:hlinkClick>
              </a:rPr>
              <a:t>اصلی</a:t>
            </a:r>
            <a:r>
              <a:rPr lang="fa-IR" sz="2000" i="1" dirty="0">
                <a:cs typeface="B Nazanin" panose="00000400000000000000" pitchFamily="2" charset="-78"/>
              </a:rPr>
              <a:t> در ۳۱ اکتبر ۲۰۱۲. دریافت‌شده در ۱۳ ژوئن ۲۰۱۰.</a:t>
            </a:r>
            <a:endParaRPr lang="fa-IR" sz="2000" dirty="0">
              <a:cs typeface="B Nazanin" panose="00000400000000000000" pitchFamily="2" charset="-78"/>
            </a:endParaRPr>
          </a:p>
          <a:p>
            <a:pPr marL="342900" indent="-342900" algn="r" rtl="1">
              <a:buFont typeface="Wingdings" panose="05000000000000000000" pitchFamily="2" charset="2"/>
              <a:buChar char="§"/>
            </a:pPr>
            <a:r>
              <a:rPr lang="fa-IR" sz="2000" i="1" dirty="0">
                <a:cs typeface="B Nazanin" panose="00000400000000000000" pitchFamily="2" charset="-78"/>
                <a:hlinkClick r:id="rId4">
                  <a:extLst>
                    <a:ext uri="{A12FA001-AC4F-418D-AE19-62706E023703}">
                      <ahyp:hlinkClr xmlns:ahyp="http://schemas.microsoft.com/office/drawing/2018/hyperlinkcolor" val="tx"/>
                    </a:ext>
                  </a:extLst>
                </a:hlinkClick>
              </a:rPr>
              <a:t>«قوانین ورزش هندبال»</a:t>
            </a:r>
            <a:r>
              <a:rPr lang="fa-IR" sz="2000" i="1" dirty="0">
                <a:cs typeface="B Nazanin" panose="00000400000000000000" pitchFamily="2" charset="-78"/>
              </a:rPr>
              <a:t>. بایگانی‌شده از </a:t>
            </a:r>
            <a:r>
              <a:rPr lang="fa-IR" sz="2000" i="1" dirty="0">
                <a:cs typeface="B Nazanin" panose="00000400000000000000" pitchFamily="2" charset="-78"/>
                <a:hlinkClick r:id="rId5">
                  <a:extLst>
                    <a:ext uri="{A12FA001-AC4F-418D-AE19-62706E023703}">
                      <ahyp:hlinkClr xmlns:ahyp="http://schemas.microsoft.com/office/drawing/2018/hyperlinkcolor" val="tx"/>
                    </a:ext>
                  </a:extLst>
                </a:hlinkClick>
              </a:rPr>
              <a:t>اصلی</a:t>
            </a:r>
            <a:r>
              <a:rPr lang="fa-IR" sz="2000" i="1" dirty="0">
                <a:cs typeface="B Nazanin" panose="00000400000000000000" pitchFamily="2" charset="-78"/>
              </a:rPr>
              <a:t> در ۲۱ دسامبر ۲۰۰۸. دریافت‌شده در ۲۰ شهریور ۱۳۸۷.</a:t>
            </a:r>
            <a:endParaRPr lang="fa-IR" sz="2000" dirty="0">
              <a:cs typeface="B Nazanin" panose="00000400000000000000" pitchFamily="2" charset="-78"/>
            </a:endParaRPr>
          </a:p>
          <a:p>
            <a:pPr marL="342900" indent="-342900" algn="r" rtl="1">
              <a:buFont typeface="Wingdings" panose="05000000000000000000" pitchFamily="2" charset="2"/>
              <a:buChar char="§"/>
            </a:pPr>
            <a:r>
              <a:rPr lang="fa-IR" sz="2000" dirty="0">
                <a:cs typeface="B Nazanin" panose="00000400000000000000" pitchFamily="2" charset="-78"/>
              </a:rPr>
              <a:t>- هندبال-محمد پور کیانی و..-بامداد کتاب 1388</a:t>
            </a:r>
          </a:p>
          <a:p>
            <a:pPr marL="342900" indent="-342900" algn="r" rtl="1">
              <a:buFont typeface="Wingdings" panose="05000000000000000000" pitchFamily="2" charset="2"/>
              <a:buChar char="§"/>
            </a:pPr>
            <a:r>
              <a:rPr lang="fa-IR" sz="2000" dirty="0">
                <a:cs typeface="B Nazanin" panose="00000400000000000000" pitchFamily="2" charset="-78"/>
              </a:rPr>
              <a:t>2- مقررات بین المللی بازی هندبال، ترجمه علی محمد امیر تاش، فدراسیون هندبال 1373</a:t>
            </a:r>
            <a:endParaRPr lang="fa-IR" sz="3200" dirty="0">
              <a:cs typeface="B Nazanin" panose="00000400000000000000" pitchFamily="2" charset="-78"/>
            </a:endParaRPr>
          </a:p>
          <a:p>
            <a:pPr marL="342900" indent="-342900" algn="r" rtl="1">
              <a:lnSpc>
                <a:spcPct val="150000"/>
              </a:lnSpc>
              <a:buFont typeface="Wingdings" panose="05000000000000000000" pitchFamily="2" charset="2"/>
              <a:buChar char="§"/>
            </a:pPr>
            <a:r>
              <a:rPr lang="fa-IR" sz="2000" dirty="0">
                <a:cs typeface="B Nazanin" panose="00000400000000000000" pitchFamily="2" charset="-78"/>
              </a:rPr>
              <a:t> </a:t>
            </a:r>
            <a:r>
              <a:rPr lang="fa-IR" sz="2000" dirty="0">
                <a:cs typeface="B Nazanin" panose="00000400000000000000" pitchFamily="2" charset="-78"/>
                <a:hlinkClick r:id="rId6">
                  <a:extLst>
                    <a:ext uri="{A12FA001-AC4F-418D-AE19-62706E023703}">
                      <ahyp:hlinkClr xmlns:ahyp="http://schemas.microsoft.com/office/drawing/2018/hyperlinkcolor" val="tx"/>
                    </a:ext>
                  </a:extLst>
                </a:hlinkClick>
              </a:rPr>
              <a:t>آرگا</a:t>
            </a:r>
            <a:r>
              <a:rPr lang="fa-IR" sz="2000" dirty="0">
                <a:cs typeface="B Nazanin" panose="00000400000000000000" pitchFamily="2" charset="-78"/>
              </a:rPr>
              <a:t> _ </a:t>
            </a:r>
            <a:r>
              <a:rPr lang="fa-IR" sz="2000" dirty="0">
                <a:cs typeface="B Nazanin" panose="00000400000000000000" pitchFamily="2" charset="-78"/>
                <a:hlinkClick r:id="rId7">
                  <a:extLst>
                    <a:ext uri="{A12FA001-AC4F-418D-AE19-62706E023703}">
                      <ahyp:hlinkClr xmlns:ahyp="http://schemas.microsoft.com/office/drawing/2018/hyperlinkcolor" val="tx"/>
                    </a:ext>
                  </a:extLst>
                </a:hlinkClick>
              </a:rPr>
              <a:t>نورین بلاگ</a:t>
            </a:r>
            <a:r>
              <a:rPr lang="fa-IR" sz="2000" dirty="0">
                <a:cs typeface="B Nazanin" panose="00000400000000000000" pitchFamily="2" charset="-78"/>
              </a:rPr>
              <a:t> _ </a:t>
            </a:r>
            <a:r>
              <a:rPr lang="fa-IR" sz="2000" dirty="0">
                <a:cs typeface="B Nazanin" panose="00000400000000000000" pitchFamily="2" charset="-78"/>
                <a:hlinkClick r:id="rId8">
                  <a:extLst>
                    <a:ext uri="{A12FA001-AC4F-418D-AE19-62706E023703}">
                      <ahyp:hlinkClr xmlns:ahyp="http://schemas.microsoft.com/office/drawing/2018/hyperlinkcolor" val="tx"/>
                    </a:ext>
                  </a:extLst>
                </a:hlinkClick>
              </a:rPr>
              <a:t>روزانه</a:t>
            </a:r>
            <a:r>
              <a:rPr lang="fa-IR" sz="2000" dirty="0">
                <a:cs typeface="B Nazanin" panose="00000400000000000000" pitchFamily="2" charset="-78"/>
              </a:rPr>
              <a:t> _ </a:t>
            </a:r>
            <a:r>
              <a:rPr lang="fa-IR" sz="2000" dirty="0">
                <a:cs typeface="B Nazanin" panose="00000400000000000000" pitchFamily="2" charset="-78"/>
                <a:hlinkClick r:id="rId9">
                  <a:extLst>
                    <a:ext uri="{A12FA001-AC4F-418D-AE19-62706E023703}">
                      <ahyp:hlinkClr xmlns:ahyp="http://schemas.microsoft.com/office/drawing/2018/hyperlinkcolor" val="tx"/>
                    </a:ext>
                  </a:extLst>
                </a:hlinkClick>
              </a:rPr>
              <a:t>پزشکان بدون مرز</a:t>
            </a:r>
            <a:r>
              <a:rPr lang="fa-IR" sz="2000" dirty="0">
                <a:cs typeface="B Nazanin" panose="00000400000000000000" pitchFamily="2" charset="-78"/>
              </a:rPr>
              <a:t> _</a:t>
            </a:r>
            <a:r>
              <a:rPr lang="fa-IR" sz="2000" dirty="0">
                <a:cs typeface="B Nazanin" panose="00000400000000000000" pitchFamily="2" charset="-78"/>
                <a:hlinkClick r:id="rId10">
                  <a:extLst>
                    <a:ext uri="{A12FA001-AC4F-418D-AE19-62706E023703}">
                      <ahyp:hlinkClr xmlns:ahyp="http://schemas.microsoft.com/office/drawing/2018/hyperlinkcolor" val="tx"/>
                    </a:ext>
                  </a:extLst>
                </a:hlinkClick>
              </a:rPr>
              <a:t>دانشنامه اسلامی</a:t>
            </a:r>
            <a:r>
              <a:rPr lang="fa-IR" sz="2000" dirty="0">
                <a:cs typeface="B Nazanin" panose="00000400000000000000" pitchFamily="2" charset="-78"/>
              </a:rPr>
              <a:t> _ </a:t>
            </a:r>
            <a:r>
              <a:rPr lang="fa-IR" sz="2000" dirty="0">
                <a:cs typeface="B Nazanin" panose="00000400000000000000" pitchFamily="2" charset="-78"/>
                <a:hlinkClick r:id="rId11">
                  <a:extLst>
                    <a:ext uri="{A12FA001-AC4F-418D-AE19-62706E023703}">
                      <ahyp:hlinkClr xmlns:ahyp="http://schemas.microsoft.com/office/drawing/2018/hyperlinkcolor" val="tx"/>
                    </a:ext>
                  </a:extLst>
                </a:hlinkClick>
              </a:rPr>
              <a:t>پرشین وی</a:t>
            </a:r>
            <a:r>
              <a:rPr lang="fa-IR" sz="2000" dirty="0">
                <a:cs typeface="B Nazanin" panose="00000400000000000000" pitchFamily="2" charset="-78"/>
              </a:rPr>
              <a:t> _</a:t>
            </a:r>
            <a:r>
              <a:rPr lang="fa-IR" sz="2000" dirty="0">
                <a:cs typeface="B Nazanin" panose="00000400000000000000" pitchFamily="2" charset="-78"/>
                <a:hlinkClick r:id="rId12">
                  <a:extLst>
                    <a:ext uri="{A12FA001-AC4F-418D-AE19-62706E023703}">
                      <ahyp:hlinkClr xmlns:ahyp="http://schemas.microsoft.com/office/drawing/2018/hyperlinkcolor" val="tx"/>
                    </a:ext>
                  </a:extLst>
                </a:hlinkClick>
              </a:rPr>
              <a:t>ایرنا</a:t>
            </a:r>
            <a:r>
              <a:rPr lang="fa-IR" sz="2000" dirty="0">
                <a:cs typeface="B Nazanin" panose="00000400000000000000" pitchFamily="2" charset="-78"/>
              </a:rPr>
              <a:t> _ </a:t>
            </a:r>
            <a:r>
              <a:rPr lang="fa-IR" sz="2000" dirty="0">
                <a:cs typeface="B Nazanin" panose="00000400000000000000" pitchFamily="2" charset="-78"/>
                <a:hlinkClick r:id="rId13">
                  <a:extLst>
                    <a:ext uri="{A12FA001-AC4F-418D-AE19-62706E023703}">
                      <ahyp:hlinkClr xmlns:ahyp="http://schemas.microsoft.com/office/drawing/2018/hyperlinkcolor" val="tx"/>
                    </a:ext>
                  </a:extLst>
                </a:hlinkClick>
              </a:rPr>
              <a:t>بیتوته</a:t>
            </a:r>
            <a:endParaRPr lang="fa-IR" sz="2000" dirty="0">
              <a:cs typeface="B Nazanin" panose="00000400000000000000" pitchFamily="2" charset="-78"/>
            </a:endParaRPr>
          </a:p>
          <a:p>
            <a:pPr marL="342900" indent="-342900" algn="r" rtl="1">
              <a:lnSpc>
                <a:spcPct val="150000"/>
              </a:lnSpc>
              <a:buFont typeface="Wingdings" panose="05000000000000000000" pitchFamily="2" charset="2"/>
              <a:buChar char="§"/>
            </a:pPr>
            <a:r>
              <a:rPr lang="fa-IR" sz="2000" dirty="0">
                <a:cs typeface="B Nazanin" panose="00000400000000000000" pitchFamily="2" charset="-78"/>
              </a:rPr>
              <a:t>مایزلیس(تئوری بنیادی شطرنج)- ایلیا لوویچ مایزلیس –انتشارات فرزین</a:t>
            </a:r>
          </a:p>
          <a:p>
            <a:pPr marL="342900" indent="-342900" algn="r" rtl="1">
              <a:buFont typeface="Wingdings" panose="05000000000000000000" pitchFamily="2" charset="2"/>
              <a:buChar char="§"/>
            </a:pPr>
            <a:r>
              <a:rPr lang="fa-IR" sz="2000" dirty="0">
                <a:cs typeface="B Nazanin" panose="00000400000000000000" pitchFamily="2" charset="-78"/>
              </a:rPr>
              <a:t>مجله علم ورزش - </a:t>
            </a:r>
            <a:r>
              <a:rPr lang="fa-IR" sz="2000" dirty="0">
                <a:cs typeface="B Nazanin" panose="00000400000000000000" pitchFamily="2" charset="-78"/>
                <a:hlinkClick r:id="rId14">
                  <a:extLst>
                    <a:ext uri="{A12FA001-AC4F-418D-AE19-62706E023703}">
                      <ahyp:hlinkClr xmlns:ahyp="http://schemas.microsoft.com/office/drawing/2018/hyperlinkcolor" val="tx"/>
                    </a:ext>
                  </a:extLst>
                </a:hlinkClick>
              </a:rPr>
              <a:t>ورزش پیلاتس چیست</a:t>
            </a:r>
            <a:endParaRPr lang="fa-IR" sz="2000" dirty="0">
              <a:cs typeface="B Nazanin" panose="00000400000000000000" pitchFamily="2" charset="-78"/>
            </a:endParaRPr>
          </a:p>
          <a:p>
            <a:pPr marL="342900" indent="-342900" algn="r" rtl="1">
              <a:buFont typeface="Wingdings" panose="05000000000000000000" pitchFamily="2" charset="2"/>
              <a:buChar char="§"/>
            </a:pPr>
            <a:r>
              <a:rPr lang="fa-IR" sz="2000" dirty="0">
                <a:cs typeface="B Nazanin" panose="00000400000000000000" pitchFamily="2" charset="-78"/>
                <a:hlinkClick r:id="rId15">
                  <a:extLst>
                    <a:ext uri="{A12FA001-AC4F-418D-AE19-62706E023703}">
                      <ahyp:hlinkClr xmlns:ahyp="http://schemas.microsoft.com/office/drawing/2018/hyperlinkcolor" val="tx"/>
                    </a:ext>
                  </a:extLst>
                </a:hlinkClick>
              </a:rPr>
              <a:t>کتاب پیلاتس فینیور</a:t>
            </a:r>
            <a:endParaRPr lang="fa-IR" sz="2000" dirty="0">
              <a:cs typeface="B Nazanin" panose="00000400000000000000" pitchFamily="2" charset="-78"/>
            </a:endParaRPr>
          </a:p>
          <a:p>
            <a:pPr marL="342900" indent="-342900" algn="r" rtl="1">
              <a:buFont typeface="Wingdings" panose="05000000000000000000" pitchFamily="2" charset="2"/>
              <a:buChar char="§"/>
            </a:pPr>
            <a:r>
              <a:rPr lang="fa-IR" sz="2000" dirty="0">
                <a:cs typeface="B Nazanin" panose="00000400000000000000" pitchFamily="2" charset="-78"/>
              </a:rPr>
              <a:t>«</a:t>
            </a:r>
            <a:r>
              <a:rPr lang="fa-IR" sz="2000" dirty="0">
                <a:cs typeface="B Nazanin" panose="00000400000000000000" pitchFamily="2" charset="-78"/>
                <a:hlinkClick r:id="rId16">
                  <a:extLst>
                    <a:ext uri="{A12FA001-AC4F-418D-AE19-62706E023703}">
                      <ahyp:hlinkClr xmlns:ahyp="http://schemas.microsoft.com/office/drawing/2018/hyperlinkcolor" val="tx"/>
                    </a:ext>
                  </a:extLst>
                </a:hlinkClick>
              </a:rPr>
              <a:t>پیلاتس و علم کنترولوژی</a:t>
            </a:r>
            <a:r>
              <a:rPr lang="fa-IR" sz="2000" dirty="0">
                <a:cs typeface="B Nazanin" panose="00000400000000000000" pitchFamily="2" charset="-78"/>
              </a:rPr>
              <a:t>» در وب سایت مؤسسه پیلاتس ایرانیان</a:t>
            </a:r>
          </a:p>
          <a:p>
            <a:pPr marL="342900" indent="-342900" algn="r" rtl="1">
              <a:buFont typeface="Wingdings" panose="05000000000000000000" pitchFamily="2" charset="2"/>
              <a:buChar char="§"/>
            </a:pPr>
            <a:r>
              <a:rPr lang="fa-IR" sz="2000" dirty="0">
                <a:cs typeface="B Nazanin" panose="00000400000000000000" pitchFamily="2" charset="-78"/>
              </a:rPr>
              <a:t>مصاحبه علیرضا محمودی با حسن موسوی مربی پیلاتس «</a:t>
            </a:r>
            <a:r>
              <a:rPr lang="fa-IR" sz="2000" dirty="0">
                <a:cs typeface="B Nazanin" panose="00000400000000000000" pitchFamily="2" charset="-78"/>
                <a:hlinkClick r:id="rId17">
                  <a:extLst>
                    <a:ext uri="{A12FA001-AC4F-418D-AE19-62706E023703}">
                      <ahyp:hlinkClr xmlns:ahyp="http://schemas.microsoft.com/office/drawing/2018/hyperlinkcolor" val="tx"/>
                    </a:ext>
                  </a:extLst>
                </a:hlinkClick>
              </a:rPr>
              <a:t>درباره ورزش پیلاتس در باشگاه‌های تهران</a:t>
            </a:r>
            <a:r>
              <a:rPr lang="fa-IR" sz="2000" dirty="0">
                <a:cs typeface="B Nazanin" panose="00000400000000000000" pitchFamily="2" charset="-78"/>
              </a:rPr>
              <a:t>» «</a:t>
            </a:r>
            <a:r>
              <a:rPr lang="fa-IR" sz="2000" dirty="0">
                <a:cs typeface="B Nazanin" panose="00000400000000000000" pitchFamily="2" charset="-78"/>
                <a:hlinkClick r:id="rId18">
                  <a:extLst>
                    <a:ext uri="{A12FA001-AC4F-418D-AE19-62706E023703}">
                      <ahyp:hlinkClr xmlns:ahyp="http://schemas.microsoft.com/office/drawing/2018/hyperlinkcolor" val="tx"/>
                    </a:ext>
                  </a:extLst>
                </a:hlinkClick>
              </a:rPr>
              <a:t>ورود آقایان آزاد است</a:t>
            </a:r>
            <a:r>
              <a:rPr lang="fa-IR" sz="2000" dirty="0">
                <a:cs typeface="B Nazanin" panose="00000400000000000000" pitchFamily="2" charset="-78"/>
              </a:rPr>
              <a:t>»</a:t>
            </a:r>
          </a:p>
          <a:p>
            <a:pPr marL="342900" indent="-342900" algn="r" rtl="1">
              <a:buFont typeface="Wingdings" panose="05000000000000000000" pitchFamily="2" charset="2"/>
              <a:buChar char="§"/>
            </a:pPr>
            <a:r>
              <a:rPr lang="fa-IR" sz="2000" dirty="0">
                <a:cs typeface="B Nazanin" panose="00000400000000000000" pitchFamily="2" charset="-78"/>
              </a:rPr>
              <a:t>مشارکت‌کنندگان ویکی‌پدیا. «</a:t>
            </a:r>
            <a:r>
              <a:rPr lang="en-US" sz="2000" dirty="0">
                <a:cs typeface="B Nazanin" panose="00000400000000000000" pitchFamily="2" charset="-78"/>
                <a:hlinkClick r:id="rId19">
                  <a:extLst>
                    <a:ext uri="{A12FA001-AC4F-418D-AE19-62706E023703}">
                      <ahyp:hlinkClr xmlns:ahyp="http://schemas.microsoft.com/office/drawing/2018/hyperlinkcolor" val="tx"/>
                    </a:ext>
                  </a:extLst>
                </a:hlinkClick>
              </a:rPr>
              <a:t>Pilates</a:t>
            </a:r>
            <a:r>
              <a:rPr lang="en-US" sz="2000" dirty="0">
                <a:cs typeface="B Nazanin" panose="00000400000000000000" pitchFamily="2" charset="-78"/>
              </a:rPr>
              <a:t>». </a:t>
            </a:r>
            <a:r>
              <a:rPr lang="fa-IR" sz="2000" dirty="0">
                <a:cs typeface="B Nazanin" panose="00000400000000000000" pitchFamily="2" charset="-78"/>
              </a:rPr>
              <a:t>در </a:t>
            </a:r>
            <a:r>
              <a:rPr lang="fa-IR" sz="2000" i="1" dirty="0">
                <a:cs typeface="B Nazanin" panose="00000400000000000000" pitchFamily="2" charset="-78"/>
                <a:hlinkClick r:id="rId20" tooltip="ویکی‌پدیای انگلیسی">
                  <a:extLst>
                    <a:ext uri="{A12FA001-AC4F-418D-AE19-62706E023703}">
                      <ahyp:hlinkClr xmlns:ahyp="http://schemas.microsoft.com/office/drawing/2018/hyperlinkcolor" val="tx"/>
                    </a:ext>
                  </a:extLst>
                </a:hlinkClick>
              </a:rPr>
              <a:t>دانشنامهٔ ویکی‌پدیای انگلیسی</a:t>
            </a:r>
            <a:r>
              <a:rPr lang="fa-IR" sz="2000" dirty="0">
                <a:cs typeface="B Nazanin" panose="00000400000000000000" pitchFamily="2" charset="-78"/>
              </a:rPr>
              <a:t>، بازبینی‌شده در ۹ آوریل ۲۰۱۱.</a:t>
            </a:r>
          </a:p>
          <a:p>
            <a:pPr marL="342900" indent="-342900" algn="r" rtl="1">
              <a:buFont typeface="Wingdings" panose="05000000000000000000" pitchFamily="2" charset="2"/>
              <a:buChar char="§"/>
            </a:pPr>
            <a:r>
              <a:rPr lang="fa-IR" sz="2000" dirty="0">
                <a:cs typeface="B Nazanin" panose="00000400000000000000" pitchFamily="2" charset="-78"/>
                <a:hlinkClick r:id="rId21">
                  <a:extLst>
                    <a:ext uri="{A12FA001-AC4F-418D-AE19-62706E023703}">
                      <ahyp:hlinkClr xmlns:ahyp="http://schemas.microsoft.com/office/drawing/2018/hyperlinkcolor" val="tx"/>
                    </a:ext>
                  </a:extLst>
                </a:hlinkClick>
              </a:rPr>
              <a:t>متد ورزش پیلاتس در مجله اینترنتی فریا</a:t>
            </a:r>
            <a:endParaRPr lang="fa-IR" sz="2000" dirty="0">
              <a:cs typeface="B Nazanin" panose="00000400000000000000" pitchFamily="2" charset="-78"/>
            </a:endParaRPr>
          </a:p>
          <a:p>
            <a:pPr marL="342900" indent="-342900" algn="r" rtl="1">
              <a:buFont typeface="Wingdings" panose="05000000000000000000" pitchFamily="2" charset="2"/>
              <a:buChar char="§"/>
            </a:pPr>
            <a:r>
              <a:rPr lang="fa-IR" sz="2000" dirty="0">
                <a:cs typeface="B Nazanin" panose="00000400000000000000" pitchFamily="2" charset="-78"/>
              </a:rPr>
              <a:t> </a:t>
            </a:r>
            <a:r>
              <a:rPr lang="fa-IR" sz="2000" i="1" dirty="0">
                <a:cs typeface="B Nazanin" panose="00000400000000000000" pitchFamily="2" charset="-78"/>
                <a:hlinkClick r:id="rId22">
                  <a:extLst>
                    <a:ext uri="{A12FA001-AC4F-418D-AE19-62706E023703}">
                      <ahyp:hlinkClr xmlns:ahyp="http://schemas.microsoft.com/office/drawing/2018/hyperlinkcolor" val="tx"/>
                    </a:ext>
                  </a:extLst>
                </a:hlinkClick>
              </a:rPr>
              <a:t>«ورزش پیلاتس برای چه افرادی مناسب نیست؟»</a:t>
            </a:r>
            <a:r>
              <a:rPr lang="fa-IR" sz="2000" i="1" dirty="0">
                <a:cs typeface="B Nazanin" panose="00000400000000000000" pitchFamily="2" charset="-78"/>
              </a:rPr>
              <a:t>.</a:t>
            </a:r>
            <a:endParaRPr lang="fa-IR" sz="2000" dirty="0">
              <a:cs typeface="B Nazanin" panose="00000400000000000000" pitchFamily="2" charset="-78"/>
            </a:endParaRPr>
          </a:p>
          <a:p>
            <a:pPr marL="457200" indent="-457200" algn="r" rtl="1">
              <a:lnSpc>
                <a:spcPct val="150000"/>
              </a:lnSpc>
              <a:buFont typeface="Wingdings" panose="05000000000000000000" pitchFamily="2" charset="2"/>
              <a:buChar char="§"/>
            </a:pPr>
            <a:endParaRPr lang="en-US" sz="3200" dirty="0">
              <a:cs typeface="B Nazanin" panose="00000400000000000000" pitchFamily="2" charset="-78"/>
            </a:endParaRPr>
          </a:p>
        </p:txBody>
      </p:sp>
    </p:spTree>
    <p:extLst>
      <p:ext uri="{BB962C8B-B14F-4D97-AF65-F5344CB8AC3E}">
        <p14:creationId xmlns:p14="http://schemas.microsoft.com/office/powerpoint/2010/main" val="3943609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71378" y="291904"/>
            <a:ext cx="10649243" cy="6274191"/>
          </a:xfrm>
        </p:spPr>
        <p:txBody>
          <a:bodyPr>
            <a:normAutofit fontScale="85000" lnSpcReduction="20000"/>
          </a:bodyPr>
          <a:lstStyle/>
          <a:p>
            <a:pPr marL="45720" indent="0" algn="r" rtl="1">
              <a:lnSpc>
                <a:spcPct val="160000"/>
              </a:lnSpc>
              <a:buNone/>
            </a:pPr>
            <a:r>
              <a:rPr lang="fa-IR" sz="2800" dirty="0">
                <a:cs typeface="B Nazanin" panose="00000400000000000000" pitchFamily="2" charset="-78"/>
              </a:rPr>
              <a:t>کنترلوژی یا پیلاتس روشی از تمرینات ورزشی بود که در سال ۱۹۲۰ توسط یوزف پیلاتس به وجود آمد و در اصل جزء برنامه‌های آمادگی جسمانی زندانیان جنگی بود و بعدها به عنوان یکی از روش‌های رسیدن به بالاترین سطح تناسب اندام تبدیل شد. نام این ورزش در ابتدا توسط یوزف پیلاتس علم کنترل بدن نام‌گذاری شده بود که پس از مرگ وی به دلیل احترام و حفظ یاد و خاطره او توسط بازماندگانش به نام پیلاتس متداول شد.</a:t>
            </a:r>
          </a:p>
          <a:p>
            <a:pPr marL="45720" indent="0" algn="r" rtl="1">
              <a:lnSpc>
                <a:spcPct val="160000"/>
              </a:lnSpc>
              <a:buNone/>
            </a:pPr>
            <a:r>
              <a:rPr lang="fa-IR" sz="2800" dirty="0">
                <a:cs typeface="B Nazanin" panose="00000400000000000000" pitchFamily="2" charset="-78"/>
              </a:rPr>
              <a:t>یوزف پیلاتس، در طی دوران زندگی خویش، دو کتاب منتشر نمود که هردوی آن‌ها به تمرینات مخصوص روش ابداعی او مربوط بود: کتاب نخست که وی آن را در سال ۱۹۳۴ تدوین کرد و عنوان آن: سلامتی شما: مجموعه‌ای اصلاحگر از تمرینات ورزشی که انقلابی در کل رشته تربیت بدنی هستند و کتاب دیگر که در ۱۹۴۵ انتشار یافت و عنوانش: بازگشت به زندگی از طریق کنترولوژی (دانش کنترل بدن) بود.</a:t>
            </a:r>
          </a:p>
          <a:p>
            <a:pPr marL="45720" indent="0" algn="r" rtl="1">
              <a:lnSpc>
                <a:spcPct val="160000"/>
              </a:lnSpc>
              <a:buNone/>
            </a:pPr>
            <a:r>
              <a:rPr lang="fa-IR" sz="2800" dirty="0">
                <a:cs typeface="B Nazanin" panose="00000400000000000000" pitchFamily="2" charset="-78"/>
              </a:rPr>
              <a:t>این روش پس از مرگ یوزف پیلاتس نیز توسط همسر و گروه کوچکی از شاگردان وی زنده نگه داشته شد و رفته رفته علوم تازه نیز به قوانین مورد توجه پیلاتس پی برد. این ورزش ناشناخته به تدریج تبدیل به یک روش تکمیلی ورزشی به شکل همگانی و حتی خانگی تبدیل شده‌است.</a:t>
            </a:r>
          </a:p>
          <a:p>
            <a:pPr marL="45720" indent="0" algn="r" rtl="1">
              <a:lnSpc>
                <a:spcPct val="160000"/>
              </a:lnSpc>
              <a:buNone/>
            </a:pPr>
            <a:endParaRPr lang="en-US" sz="2800" dirty="0">
              <a:cs typeface="B Nazanin" panose="00000400000000000000" pitchFamily="2" charset="-78"/>
            </a:endParaRPr>
          </a:p>
        </p:txBody>
      </p:sp>
    </p:spTree>
    <p:extLst>
      <p:ext uri="{BB962C8B-B14F-4D97-AF65-F5344CB8AC3E}">
        <p14:creationId xmlns:p14="http://schemas.microsoft.com/office/powerpoint/2010/main" val="426046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7102" y="-439616"/>
            <a:ext cx="9144000" cy="1143000"/>
          </a:xfrm>
          <a:noFill/>
        </p:spPr>
        <p:txBody>
          <a:bodyPr>
            <a:normAutofit/>
          </a:bodyPr>
          <a:lstStyle/>
          <a:p>
            <a:pPr algn="r" rtl="1"/>
            <a:r>
              <a:rPr lang="fa-IR" sz="3600" dirty="0">
                <a:cs typeface="B Nazanin" panose="00000400000000000000" pitchFamily="2" charset="-78"/>
              </a:rPr>
              <a:t>اصول مهم در پیلاتس:</a:t>
            </a:r>
            <a:endParaRPr lang="en-US" sz="3600" dirty="0">
              <a:cs typeface="B Nazanin" panose="00000400000000000000" pitchFamily="2" charset="-78"/>
            </a:endParaRPr>
          </a:p>
        </p:txBody>
      </p:sp>
      <p:sp>
        <p:nvSpPr>
          <p:cNvPr id="3" name="Content Placeholder 2"/>
          <p:cNvSpPr>
            <a:spLocks noGrp="1"/>
          </p:cNvSpPr>
          <p:nvPr>
            <p:ph sz="half" idx="1"/>
          </p:nvPr>
        </p:nvSpPr>
        <p:spPr>
          <a:xfrm>
            <a:off x="616633" y="703384"/>
            <a:ext cx="10958733" cy="5929532"/>
          </a:xfrm>
        </p:spPr>
        <p:txBody>
          <a:bodyPr>
            <a:normAutofit fontScale="92500"/>
          </a:bodyPr>
          <a:lstStyle/>
          <a:p>
            <a:pPr marL="45720" indent="0" algn="r" rtl="1">
              <a:lnSpc>
                <a:spcPct val="160000"/>
              </a:lnSpc>
              <a:buNone/>
            </a:pPr>
            <a:r>
              <a:rPr lang="fa-IR" sz="2400" dirty="0">
                <a:cs typeface="B Nazanin" panose="00000400000000000000" pitchFamily="2" charset="-78"/>
              </a:rPr>
              <a:t>پیلاتس بر مبنای شش اصل: تمرکز، کنترل، تحرک، ایجاد نیروی دفاعی، دقت و تنفس (هواگیری)، بنا شده‌است. این ۶ اصل مهم پیلاتس برای کیفیت عملکرد و نتیجه موفقیت‌آمیز این ورزش عناصر حیاتی هستند. ورزش پیلاتس همیشه تمامی تکیه خود را بر روی کیفیت گذاشته نه کمیت. برعکس سیستم‌های ورزشی دیگر که شامل تکرار بیش از حد هر حرکت ورزشی است، در پیلاتس انجام هرکدام از حرکات به‌طور کامل و با دقت صورت می‌گیرد و این امر باعث می‌شود که ورزشکار در کوتاه‌ترین زمان ممکن به نتایج دلخواه دست یابد.</a:t>
            </a:r>
          </a:p>
          <a:p>
            <a:pPr marL="45720" indent="0" algn="r" rtl="1">
              <a:lnSpc>
                <a:spcPct val="160000"/>
              </a:lnSpc>
              <a:buNone/>
            </a:pPr>
            <a:r>
              <a:rPr lang="fa-IR" sz="2400" dirty="0">
                <a:cs typeface="B Nazanin" panose="00000400000000000000" pitchFamily="2" charset="-78"/>
              </a:rPr>
              <a:t>پیلاتس در واقع یک روش منحصر به فرد ورزشی است که در آن، قوای بدنی و پایداری ستون فقرات، تا زمانی که ۶ اصل اولیه آن رعایت شود، حفظ می‌گردد. وزنه‌برداری به‌طور مثال می‌تواند توجه زیادی روی بازوها یا قوای پاها نشان دهد. بدون توجه به این موضوع که این قسمت‌ها در ارتباط با سایر بخش‌های بدن هستند. حتی دویدن یا شنا کردن نیز روی پاها و بازوها و کمی به نرمی روی اعصاب کار می‌کند. در نهایت کسانی در ورزش کردن موفق می‌شوند که بتوانند هسته ماهیچه‌هاشان را به کار بیندازند اما در پیلاتس این دستیابی به کل در آن جا داده شده و از ابتدا یادگرفته می‌شود.</a:t>
            </a:r>
          </a:p>
          <a:p>
            <a:pPr marL="45720" indent="0" algn="r" rtl="1">
              <a:lnSpc>
                <a:spcPct val="160000"/>
              </a:lnSpc>
              <a:buNone/>
            </a:pPr>
            <a:endParaRPr lang="en-US" sz="2400" dirty="0">
              <a:cs typeface="B Nazanin" panose="00000400000000000000" pitchFamily="2" charset="-78"/>
            </a:endParaRPr>
          </a:p>
        </p:txBody>
      </p:sp>
    </p:spTree>
    <p:extLst>
      <p:ext uri="{BB962C8B-B14F-4D97-AF65-F5344CB8AC3E}">
        <p14:creationId xmlns:p14="http://schemas.microsoft.com/office/powerpoint/2010/main" val="138241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tile tx="0" ty="0" sx="100000" sy="100000" flip="none" algn="tl"/>
        </a:blipFill>
        <a:effectLst/>
      </p:bgPr>
    </p:bg>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22001CED-5579-4E4A-9AA3-EB526EE6BA1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8639" y="1301814"/>
            <a:ext cx="6312193" cy="4254372"/>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962B451A-91C6-414E-BD27-28E6C14221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3335" y="1301814"/>
            <a:ext cx="4164037" cy="42543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693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38200" y="126609"/>
            <a:ext cx="10515600" cy="1453288"/>
          </a:xfrm>
        </p:spPr>
        <p:txBody>
          <a:bodyPr>
            <a:normAutofit/>
          </a:bodyPr>
          <a:lstStyle/>
          <a:p>
            <a:pPr algn="r" rtl="1"/>
            <a:r>
              <a:rPr lang="fa-IR" sz="3200" b="1" dirty="0">
                <a:solidFill>
                  <a:srgbClr val="FFFF00"/>
                </a:solidFill>
                <a:cs typeface="B Nazanin" panose="00000400000000000000" pitchFamily="2" charset="-78"/>
              </a:rPr>
              <a:t>انواع ورزش پیلاتس:</a:t>
            </a:r>
            <a:br>
              <a:rPr lang="fa-IR" sz="3200" b="1" dirty="0">
                <a:solidFill>
                  <a:srgbClr val="FFFF00"/>
                </a:solidFill>
                <a:cs typeface="B Nazanin" panose="00000400000000000000" pitchFamily="2" charset="-78"/>
              </a:rPr>
            </a:br>
            <a:endParaRPr lang="en-US" sz="3200" b="1" dirty="0">
              <a:solidFill>
                <a:srgbClr val="FFFF00"/>
              </a:solidFill>
              <a:cs typeface="B Nazanin" panose="00000400000000000000" pitchFamily="2" charset="-78"/>
            </a:endParaRPr>
          </a:p>
        </p:txBody>
      </p:sp>
      <p:sp>
        <p:nvSpPr>
          <p:cNvPr id="5" name="Subtitle 4"/>
          <p:cNvSpPr>
            <a:spLocks noGrp="1"/>
          </p:cNvSpPr>
          <p:nvPr>
            <p:ph type="subTitle" idx="1"/>
          </p:nvPr>
        </p:nvSpPr>
        <p:spPr>
          <a:xfrm>
            <a:off x="838200" y="1209821"/>
            <a:ext cx="10515600" cy="4656406"/>
          </a:xfrm>
        </p:spPr>
        <p:txBody>
          <a:bodyPr>
            <a:normAutofit/>
          </a:bodyPr>
          <a:lstStyle/>
          <a:p>
            <a:pPr marL="457200" indent="-457200" algn="r" rtl="1">
              <a:lnSpc>
                <a:spcPct val="150000"/>
              </a:lnSpc>
              <a:buClr>
                <a:schemeClr val="bg1"/>
              </a:buClr>
              <a:buFont typeface="Wingdings" panose="05000000000000000000" pitchFamily="2" charset="2"/>
              <a:buChar char="ü"/>
            </a:pPr>
            <a:r>
              <a:rPr lang="fa-IR" sz="2800" dirty="0">
                <a:cs typeface="B Nazanin" panose="00000400000000000000" pitchFamily="2" charset="-78"/>
              </a:rPr>
              <a:t>پیلاتس استات:</a:t>
            </a:r>
          </a:p>
          <a:p>
            <a:pPr algn="r" rtl="1">
              <a:lnSpc>
                <a:spcPct val="150000"/>
              </a:lnSpc>
            </a:pPr>
            <a:r>
              <a:rPr lang="fa-IR" sz="2800" dirty="0">
                <a:cs typeface="B Nazanin" panose="00000400000000000000" pitchFamily="2" charset="-78"/>
              </a:rPr>
              <a:t>در واقع پیلاتس استات، برند یک شرکت ورزشی است که دستورالعمل های خاص خودش را ارائه می دهد و لوازم پیلاتس را به فروش می رساند. استات روش جدیدی در پیلاتس است که از سال 1988 آغاز شده است. پیلاتس استات که همه ی افراد، حتی خانم های باردار و افراد مجروح می توانند از آن استفاده کنند توسط متخصصین تناسب اندام، بازسازی و اصلاح شده تا قواعد علم ورزش و بازسازی مهره ها و ستون فقرات را به روز کند.</a:t>
            </a:r>
          </a:p>
          <a:p>
            <a:pPr algn="r" rtl="1">
              <a:lnSpc>
                <a:spcPct val="150000"/>
              </a:lnSpc>
            </a:pPr>
            <a:endParaRPr lang="en-US" sz="2800" dirty="0">
              <a:cs typeface="B Nazanin" panose="00000400000000000000" pitchFamily="2" charset="-78"/>
            </a:endParaRPr>
          </a:p>
        </p:txBody>
      </p:sp>
    </p:spTree>
    <p:extLst>
      <p:ext uri="{BB962C8B-B14F-4D97-AF65-F5344CB8AC3E}">
        <p14:creationId xmlns:p14="http://schemas.microsoft.com/office/powerpoint/2010/main" val="339639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97723" y="-161778"/>
            <a:ext cx="9144000" cy="1143000"/>
          </a:xfrm>
        </p:spPr>
        <p:txBody>
          <a:bodyPr>
            <a:normAutofit/>
          </a:bodyPr>
          <a:lstStyle/>
          <a:p>
            <a:pPr marL="457200" indent="-457200" algn="r" rtl="1">
              <a:buFont typeface="Wingdings" panose="05000000000000000000" pitchFamily="2" charset="2"/>
              <a:buChar char="ü"/>
            </a:pPr>
            <a:r>
              <a:rPr lang="fa-IR" sz="3200" dirty="0">
                <a:solidFill>
                  <a:srgbClr val="00B050"/>
                </a:solidFill>
                <a:cs typeface="B Nazanin" panose="00000400000000000000" pitchFamily="2" charset="-78"/>
              </a:rPr>
              <a:t>پیلاتس کنترل بدن:</a:t>
            </a:r>
          </a:p>
        </p:txBody>
      </p:sp>
      <p:sp>
        <p:nvSpPr>
          <p:cNvPr id="2" name="TextBox 1">
            <a:extLst>
              <a:ext uri="{FF2B5EF4-FFF2-40B4-BE49-F238E27FC236}">
                <a16:creationId xmlns:a16="http://schemas.microsoft.com/office/drawing/2014/main" id="{A295E7A1-67F6-429D-9FF4-D23EED9BCB14}"/>
              </a:ext>
            </a:extLst>
          </p:cNvPr>
          <p:cNvSpPr txBox="1"/>
          <p:nvPr/>
        </p:nvSpPr>
        <p:spPr>
          <a:xfrm>
            <a:off x="633047" y="1153550"/>
            <a:ext cx="10808676" cy="4655121"/>
          </a:xfrm>
          <a:prstGeom prst="rect">
            <a:avLst/>
          </a:prstGeom>
          <a:noFill/>
        </p:spPr>
        <p:txBody>
          <a:bodyPr wrap="square" rtlCol="0">
            <a:spAutoFit/>
          </a:bodyPr>
          <a:lstStyle/>
          <a:p>
            <a:pPr algn="r" rtl="1">
              <a:lnSpc>
                <a:spcPct val="150000"/>
              </a:lnSpc>
            </a:pPr>
            <a:r>
              <a:rPr lang="fa-IR" sz="2800" dirty="0">
                <a:cs typeface="B Nazanin" panose="00000400000000000000" pitchFamily="2" charset="-78"/>
              </a:rPr>
              <a:t>به گفته ی جاناتان بِستر رئیس مؤسسه ی مراقبت های ورزشی تخصصی انگلستان روش کنترل بدن نوعی پیلاتس است که به طور خاص روی بازسازی تمرکز می کند و بسیاری از پزشکان آن را برای بیمارانی با انواع جراحات توصیه می کنند.</a:t>
            </a:r>
          </a:p>
          <a:p>
            <a:pPr marL="285750" indent="-285750" algn="r" rtl="1">
              <a:lnSpc>
                <a:spcPct val="150000"/>
              </a:lnSpc>
              <a:buFont typeface="Wingdings" panose="05000000000000000000" pitchFamily="2" charset="2"/>
              <a:buChar char="ü"/>
            </a:pPr>
            <a:r>
              <a:rPr lang="fa-IR" sz="3200" dirty="0">
                <a:solidFill>
                  <a:srgbClr val="00B050"/>
                </a:solidFill>
                <a:cs typeface="B Nazanin" panose="00000400000000000000" pitchFamily="2" charset="-78"/>
              </a:rPr>
              <a:t>پیلاتس تعلیقی:</a:t>
            </a:r>
          </a:p>
          <a:p>
            <a:pPr algn="r" rtl="1">
              <a:lnSpc>
                <a:spcPct val="150000"/>
              </a:lnSpc>
            </a:pPr>
            <a:r>
              <a:rPr lang="fa-IR" sz="2800" dirty="0">
                <a:cs typeface="B Nazanin" panose="00000400000000000000" pitchFamily="2" charset="-78"/>
              </a:rPr>
              <a:t>پیلاتس تعلیقی کل بدن ترکیبی از پیلاتس سنتی و معاصر و تمرینات تی آر ایکس هست. این نوع از پیلاتس روش نوینی است که از جدیدترین متد روز دنیا استفاده میشود و تایید شده اتحادیه ان پی سی ای در دنیاست.</a:t>
            </a:r>
            <a:endParaRPr lang="en-US" sz="4000" dirty="0">
              <a:cs typeface="B Nazanin" panose="00000400000000000000" pitchFamily="2" charset="-78"/>
            </a:endParaRPr>
          </a:p>
        </p:txBody>
      </p:sp>
    </p:spTree>
    <p:extLst>
      <p:ext uri="{BB962C8B-B14F-4D97-AF65-F5344CB8AC3E}">
        <p14:creationId xmlns:p14="http://schemas.microsoft.com/office/powerpoint/2010/main" val="168478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5025" y="228599"/>
            <a:ext cx="10515600" cy="914401"/>
          </a:xfrm>
        </p:spPr>
        <p:txBody>
          <a:bodyPr/>
          <a:lstStyle/>
          <a:p>
            <a:pPr algn="r" rtl="1"/>
            <a:r>
              <a:rPr lang="fa-IR" dirty="0">
                <a:solidFill>
                  <a:srgbClr val="FFFF00"/>
                </a:solidFill>
                <a:cs typeface="B Nazanin" panose="00000400000000000000" pitchFamily="2" charset="-78"/>
              </a:rPr>
              <a:t>فواید پیلاتس:</a:t>
            </a:r>
            <a:endParaRPr lang="en-US" dirty="0">
              <a:solidFill>
                <a:srgbClr val="FFFF00"/>
              </a:solidFill>
              <a:cs typeface="B Nazanin" panose="00000400000000000000" pitchFamily="2" charset="-78"/>
            </a:endParaRPr>
          </a:p>
        </p:txBody>
      </p:sp>
      <p:sp>
        <p:nvSpPr>
          <p:cNvPr id="7" name="Text Placeholder 6"/>
          <p:cNvSpPr>
            <a:spLocks noGrp="1"/>
          </p:cNvSpPr>
          <p:nvPr>
            <p:ph type="body" sz="quarter" idx="10"/>
          </p:nvPr>
        </p:nvSpPr>
        <p:spPr>
          <a:xfrm>
            <a:off x="633046" y="1223889"/>
            <a:ext cx="10717579" cy="5634111"/>
          </a:xfrm>
        </p:spPr>
        <p:txBody>
          <a:bodyPr>
            <a:normAutofit fontScale="85000" lnSpcReduction="20000"/>
          </a:bodyPr>
          <a:lstStyle/>
          <a:p>
            <a:pPr algn="r" rtl="1">
              <a:lnSpc>
                <a:spcPct val="150000"/>
              </a:lnSpc>
            </a:pPr>
            <a:r>
              <a:rPr lang="fa-IR" sz="3000" dirty="0">
                <a:cs typeface="B Nazanin" panose="00000400000000000000" pitchFamily="2" charset="-78"/>
              </a:rPr>
              <a:t>کسانی که کنترولوژی را برای اولین بار تجربه می‌کنند احساس می‌کنند سرحال آمده و بعد از سال‌ها ذهن آنان از خواب بیدار شده‌است. گفته می‌شود که کنترولوژی باعث پرورش هماهنگ اجزای بدن شده و حالت‌ها و حرکات نادرست بدن را اصلاح می‌کند. این روش همچنین نیروی حیات را به بدن بازمی‌گرداند و توان ذهنی را افزایش می‌دهد. در عین حال ادعا شده‌است که ورزش پیلاتس دارای فواید ذیل می‌باشد:</a:t>
            </a:r>
          </a:p>
          <a:p>
            <a:pPr marL="342900" indent="-342900" algn="r" rtl="1">
              <a:lnSpc>
                <a:spcPct val="150000"/>
              </a:lnSpc>
              <a:buClr>
                <a:schemeClr val="bg1"/>
              </a:buClr>
              <a:buFont typeface="Wingdings" panose="05000000000000000000" pitchFamily="2" charset="2"/>
              <a:buChar char="ü"/>
            </a:pPr>
            <a:r>
              <a:rPr lang="fa-IR" sz="3000" dirty="0">
                <a:cs typeface="B Nazanin" panose="00000400000000000000" pitchFamily="2" charset="-78"/>
              </a:rPr>
              <a:t>تقویت قوا و فراخوانی نیروهای بدن</a:t>
            </a:r>
          </a:p>
          <a:p>
            <a:pPr marL="342900" indent="-342900" algn="r" rtl="1">
              <a:lnSpc>
                <a:spcPct val="150000"/>
              </a:lnSpc>
              <a:buClr>
                <a:schemeClr val="bg1"/>
              </a:buClr>
              <a:buFont typeface="Wingdings" panose="05000000000000000000" pitchFamily="2" charset="2"/>
              <a:buChar char="ü"/>
            </a:pPr>
            <a:r>
              <a:rPr lang="fa-IR" sz="3000" dirty="0">
                <a:cs typeface="B Nazanin" panose="00000400000000000000" pitchFamily="2" charset="-78"/>
              </a:rPr>
              <a:t>تقویت عضلات مرکزی بدن</a:t>
            </a:r>
          </a:p>
          <a:p>
            <a:pPr marL="342900" indent="-342900" algn="r" rtl="1">
              <a:lnSpc>
                <a:spcPct val="150000"/>
              </a:lnSpc>
              <a:buClr>
                <a:schemeClr val="bg1"/>
              </a:buClr>
              <a:buFont typeface="Wingdings" panose="05000000000000000000" pitchFamily="2" charset="2"/>
              <a:buChar char="ü"/>
            </a:pPr>
            <a:r>
              <a:rPr lang="fa-IR" sz="3000" dirty="0">
                <a:cs typeface="B Nazanin" panose="00000400000000000000" pitchFamily="2" charset="-78"/>
              </a:rPr>
              <a:t>کاهش دهنده دردهای مهره‌ای و کمر</a:t>
            </a:r>
          </a:p>
          <a:p>
            <a:pPr marL="342900" indent="-342900" algn="r" rtl="1">
              <a:lnSpc>
                <a:spcPct val="150000"/>
              </a:lnSpc>
              <a:buClr>
                <a:schemeClr val="bg1"/>
              </a:buClr>
              <a:buFont typeface="Wingdings" panose="05000000000000000000" pitchFamily="2" charset="2"/>
              <a:buChar char="ü"/>
            </a:pPr>
            <a:r>
              <a:rPr lang="fa-IR" sz="3000" dirty="0">
                <a:cs typeface="B Nazanin" panose="00000400000000000000" pitchFamily="2" charset="-78"/>
              </a:rPr>
              <a:t>ایجاد کشیدگی در ظاهر اندام</a:t>
            </a:r>
          </a:p>
          <a:p>
            <a:pPr marL="342900" indent="-342900" algn="r" rtl="1">
              <a:lnSpc>
                <a:spcPct val="150000"/>
              </a:lnSpc>
              <a:buClr>
                <a:schemeClr val="bg1"/>
              </a:buClr>
              <a:buFont typeface="Wingdings" panose="05000000000000000000" pitchFamily="2" charset="2"/>
              <a:buChar char="ü"/>
            </a:pPr>
            <a:r>
              <a:rPr lang="fa-IR" sz="3000" dirty="0">
                <a:cs typeface="B Nazanin" panose="00000400000000000000" pitchFamily="2" charset="-78"/>
              </a:rPr>
              <a:t>تنظیم ریتم تنفس</a:t>
            </a:r>
          </a:p>
          <a:p>
            <a:pPr marL="342900" indent="-342900" algn="r" rtl="1">
              <a:lnSpc>
                <a:spcPct val="150000"/>
              </a:lnSpc>
              <a:buFont typeface="Wingdings" panose="05000000000000000000" pitchFamily="2" charset="2"/>
              <a:buChar char="ü"/>
            </a:pPr>
            <a:endParaRPr lang="en-US" sz="2400" dirty="0">
              <a:cs typeface="B Nazanin" panose="00000400000000000000" pitchFamily="2" charset="-78"/>
            </a:endParaRPr>
          </a:p>
        </p:txBody>
      </p:sp>
    </p:spTree>
    <p:extLst>
      <p:ext uri="{BB962C8B-B14F-4D97-AF65-F5344CB8AC3E}">
        <p14:creationId xmlns:p14="http://schemas.microsoft.com/office/powerpoint/2010/main" val="256224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ealth Fitness 16x9">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lth and fitness presentation (widescreen).potx" id="{ABFD658B-2256-413B-9244-0F977A0B2D12}" vid="{E4CB021D-C859-4C82-BDBB-2F2FACCF0D80}"/>
    </a:ext>
  </a:extLst>
</a:theme>
</file>

<file path=ppt/theme/theme2.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Health and fitness presentation (widescreen)</Template>
  <TotalTime>235</TotalTime>
  <Words>3942</Words>
  <Application>Microsoft Office PowerPoint</Application>
  <PresentationFormat>Widescreen</PresentationFormat>
  <Paragraphs>144</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namnak</vt:lpstr>
      <vt:lpstr>Wingdings</vt:lpstr>
      <vt:lpstr>Health Fitness 16x9</vt:lpstr>
      <vt:lpstr>بررسی انواع فعالیت های بدنی و ورزشی در کودکان، بزرگسالان و افراد مسن</vt:lpstr>
      <vt:lpstr>PowerPoint Presentation</vt:lpstr>
      <vt:lpstr>پیلاتس:</vt:lpstr>
      <vt:lpstr>PowerPoint Presentation</vt:lpstr>
      <vt:lpstr>اصول مهم در پیلاتس:</vt:lpstr>
      <vt:lpstr>PowerPoint Presentation</vt:lpstr>
      <vt:lpstr>انواع ورزش پیلاتس: </vt:lpstr>
      <vt:lpstr>پیلاتس کنترل بدن:</vt:lpstr>
      <vt:lpstr>فواید پیلاتس:</vt:lpstr>
      <vt:lpstr>PowerPoint Presentation</vt:lpstr>
      <vt:lpstr>موارد منع پیلاتس:</vt:lpstr>
      <vt:lpstr>PowerPoint Presentation</vt:lpstr>
      <vt:lpstr>PowerPoint Presentation</vt:lpstr>
      <vt:lpstr>شطرنج:</vt:lpstr>
      <vt:lpstr>PowerPoint Presentation</vt:lpstr>
      <vt:lpstr>PowerPoint Presentation</vt:lpstr>
      <vt:lpstr>PowerPoint Presentation</vt:lpstr>
      <vt:lpstr>قوانین تعریف شده در فیده:</vt:lpstr>
      <vt:lpstr>PowerPoint Presentation</vt:lpstr>
      <vt:lpstr>PowerPoint Presentation</vt:lpstr>
      <vt:lpstr>PowerPoint Presentation</vt:lpstr>
      <vt:lpstr>PowerPoint Presentation</vt:lpstr>
      <vt:lpstr>فواید شطرنج برای کودکان وبزرگسالان:</vt:lpstr>
      <vt:lpstr>تمرین هر دو طرف مغز:</vt:lpstr>
      <vt:lpstr>PowerPoint Presentation</vt:lpstr>
      <vt:lpstr>هندبال:</vt:lpstr>
      <vt:lpstr>PowerPoint Presentation</vt:lpstr>
      <vt:lpstr>PowerPoint Presentation</vt:lpstr>
      <vt:lpstr>قوانین هندبال:</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بررسی انواع فعالیت های بدنی و ورزشی در کودکان، بزرگسالان و افراد مسن</dc:title>
  <dc:creator>Windows 7</dc:creator>
  <cp:lastModifiedBy>Windows 7</cp:lastModifiedBy>
  <cp:revision>40</cp:revision>
  <dcterms:created xsi:type="dcterms:W3CDTF">2021-12-06T08:22:33Z</dcterms:created>
  <dcterms:modified xsi:type="dcterms:W3CDTF">2021-12-06T12:29:24Z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