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8" r:id="rId5"/>
    <p:sldId id="259" r:id="rId6"/>
    <p:sldId id="267" r:id="rId7"/>
    <p:sldId id="277" r:id="rId8"/>
    <p:sldId id="260" r:id="rId9"/>
    <p:sldId id="261" r:id="rId10"/>
    <p:sldId id="262" r:id="rId11"/>
    <p:sldId id="263" r:id="rId12"/>
    <p:sldId id="264" r:id="rId13"/>
    <p:sldId id="268" r:id="rId14"/>
    <p:sldId id="269" r:id="rId15"/>
    <p:sldId id="270" r:id="rId16"/>
    <p:sldId id="271" r:id="rId17"/>
    <p:sldId id="272" r:id="rId18"/>
    <p:sldId id="265" r:id="rId19"/>
    <p:sldId id="266" r:id="rId20"/>
    <p:sldId id="273" r:id="rId21"/>
    <p:sldId id="274" r:id="rId22"/>
    <p:sldId id="275" r:id="rId23"/>
    <p:sldId id="27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5/17/2021</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790" y="489398"/>
            <a:ext cx="5109922" cy="5693866"/>
          </a:xfrm>
          <a:prstGeom prst="rect">
            <a:avLst/>
          </a:prstGeom>
          <a:noFill/>
        </p:spPr>
        <p:txBody>
          <a:bodyPr wrap="square" rtlCol="0">
            <a:spAutoFit/>
          </a:bodyPr>
          <a:lstStyle/>
          <a:p>
            <a:pPr algn="ctr"/>
            <a:r>
              <a:rPr lang="fa-IR" sz="2800" b="1" dirty="0" smtClean="0">
                <a:solidFill>
                  <a:schemeClr val="bg1"/>
                </a:solidFill>
                <a:cs typeface="B Titr" panose="00000700000000000000" pitchFamily="2" charset="-78"/>
              </a:rPr>
              <a:t>به نام خدا </a:t>
            </a:r>
          </a:p>
          <a:p>
            <a:pPr algn="ctr"/>
            <a:endParaRPr lang="fa-IR" sz="2800" b="1" dirty="0">
              <a:solidFill>
                <a:schemeClr val="bg1"/>
              </a:solidFill>
              <a:cs typeface="B Titr" panose="00000700000000000000" pitchFamily="2" charset="-78"/>
            </a:endParaRPr>
          </a:p>
          <a:p>
            <a:pPr algn="ctr"/>
            <a:r>
              <a:rPr lang="fa-IR" sz="2800" b="1" dirty="0" smtClean="0">
                <a:solidFill>
                  <a:schemeClr val="bg1"/>
                </a:solidFill>
                <a:cs typeface="B Titr" panose="00000700000000000000" pitchFamily="2" charset="-78"/>
              </a:rPr>
              <a:t>موضوع تحقیق :</a:t>
            </a:r>
          </a:p>
          <a:p>
            <a:pPr algn="ctr"/>
            <a:r>
              <a:rPr lang="fa-IR" sz="2800" b="1" dirty="0" smtClean="0">
                <a:solidFill>
                  <a:schemeClr val="bg1"/>
                </a:solidFill>
                <a:cs typeface="B Titr" panose="00000700000000000000" pitchFamily="2" charset="-78"/>
              </a:rPr>
              <a:t>سیستم برنج و </a:t>
            </a:r>
            <a:r>
              <a:rPr lang="fa-IR" sz="2800" b="1" dirty="0" smtClean="0">
                <a:solidFill>
                  <a:schemeClr val="bg1"/>
                </a:solidFill>
                <a:cs typeface="B Titr" panose="00000700000000000000" pitchFamily="2" charset="-78"/>
              </a:rPr>
              <a:t>برنجکاری در شمال کشور</a:t>
            </a:r>
            <a:endParaRPr lang="fa-IR" sz="2800" b="1" dirty="0" smtClean="0">
              <a:solidFill>
                <a:schemeClr val="bg1"/>
              </a:solidFill>
              <a:cs typeface="B Titr" panose="00000700000000000000" pitchFamily="2" charset="-78"/>
            </a:endParaRPr>
          </a:p>
          <a:p>
            <a:pPr algn="ctr"/>
            <a:endParaRPr lang="fa-IR" sz="2800" b="1" dirty="0">
              <a:solidFill>
                <a:schemeClr val="bg1"/>
              </a:solidFill>
              <a:cs typeface="B Titr" panose="00000700000000000000" pitchFamily="2" charset="-78"/>
            </a:endParaRPr>
          </a:p>
          <a:p>
            <a:pPr algn="ctr"/>
            <a:r>
              <a:rPr lang="fa-IR" sz="2800" b="1" dirty="0" smtClean="0">
                <a:solidFill>
                  <a:schemeClr val="bg1"/>
                </a:solidFill>
                <a:cs typeface="B Titr" panose="00000700000000000000" pitchFamily="2" charset="-78"/>
              </a:rPr>
              <a:t>استاد گرامی :</a:t>
            </a:r>
          </a:p>
          <a:p>
            <a:pPr algn="ctr"/>
            <a:r>
              <a:rPr lang="fa-IR" sz="2800" b="1" dirty="0" smtClean="0">
                <a:solidFill>
                  <a:schemeClr val="bg1"/>
                </a:solidFill>
                <a:cs typeface="B Titr" panose="00000700000000000000" pitchFamily="2" charset="-78"/>
              </a:rPr>
              <a:t>جناب آقای مجید صبوری شرق</a:t>
            </a:r>
          </a:p>
          <a:p>
            <a:pPr algn="ctr"/>
            <a:endParaRPr lang="fa-IR" sz="2800" b="1" dirty="0">
              <a:solidFill>
                <a:schemeClr val="bg1"/>
              </a:solidFill>
              <a:cs typeface="B Titr" panose="00000700000000000000" pitchFamily="2" charset="-78"/>
            </a:endParaRPr>
          </a:p>
          <a:p>
            <a:pPr algn="ctr"/>
            <a:r>
              <a:rPr lang="fa-IR" sz="2800" b="1" dirty="0" smtClean="0">
                <a:solidFill>
                  <a:schemeClr val="bg1"/>
                </a:solidFill>
                <a:cs typeface="B Titr" panose="00000700000000000000" pitchFamily="2" charset="-78"/>
              </a:rPr>
              <a:t>گرد آورنده :</a:t>
            </a:r>
          </a:p>
          <a:p>
            <a:pPr algn="ctr"/>
            <a:r>
              <a:rPr lang="fa-IR" sz="2800" b="1" dirty="0" smtClean="0">
                <a:solidFill>
                  <a:schemeClr val="bg1"/>
                </a:solidFill>
                <a:cs typeface="B Titr" panose="00000700000000000000" pitchFamily="2" charset="-78"/>
              </a:rPr>
              <a:t>حسین یوسف </a:t>
            </a:r>
            <a:r>
              <a:rPr lang="fa-IR" sz="2800" b="1" dirty="0" smtClean="0">
                <a:solidFill>
                  <a:schemeClr val="bg1"/>
                </a:solidFill>
                <a:cs typeface="B Titr" panose="00000700000000000000" pitchFamily="2" charset="-78"/>
              </a:rPr>
              <a:t>آبادی</a:t>
            </a:r>
          </a:p>
          <a:p>
            <a:pPr algn="ctr"/>
            <a:endParaRPr lang="fa-IR" sz="2800" b="1" dirty="0">
              <a:solidFill>
                <a:schemeClr val="bg1"/>
              </a:solidFill>
              <a:cs typeface="B Titr" panose="00000700000000000000" pitchFamily="2" charset="-78"/>
            </a:endParaRPr>
          </a:p>
          <a:p>
            <a:pPr algn="ctr"/>
            <a:r>
              <a:rPr lang="fa-IR" sz="2800" b="1" dirty="0" smtClean="0">
                <a:solidFill>
                  <a:schemeClr val="bg1"/>
                </a:solidFill>
                <a:cs typeface="B Titr" panose="00000700000000000000" pitchFamily="2" charset="-78"/>
              </a:rPr>
              <a:t>سال تحصیلی 1399-1400</a:t>
            </a:r>
          </a:p>
          <a:p>
            <a:pPr algn="ctr"/>
            <a:endParaRPr lang="en-US" sz="2800" b="1" dirty="0">
              <a:solidFill>
                <a:schemeClr val="bg1"/>
              </a:solidFill>
              <a:cs typeface="B Titr" panose="000007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12" y="764905"/>
            <a:ext cx="6758796" cy="5081295"/>
          </a:xfrm>
          <a:prstGeom prst="rect">
            <a:avLst/>
          </a:prstGeom>
        </p:spPr>
      </p:pic>
    </p:spTree>
    <p:extLst>
      <p:ext uri="{BB962C8B-B14F-4D97-AF65-F5344CB8AC3E}">
        <p14:creationId xmlns:p14="http://schemas.microsoft.com/office/powerpoint/2010/main" val="4073391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183" y="180304"/>
            <a:ext cx="11539471" cy="3170099"/>
          </a:xfrm>
          <a:prstGeom prst="rect">
            <a:avLst/>
          </a:prstGeom>
          <a:noFill/>
        </p:spPr>
        <p:txBody>
          <a:bodyPr wrap="square" rtlCol="0">
            <a:spAutoFit/>
          </a:bodyPr>
          <a:lstStyle/>
          <a:p>
            <a:pPr algn="r" rtl="1"/>
            <a:r>
              <a:rPr lang="fa-IR" sz="3200" b="1" dirty="0">
                <a:solidFill>
                  <a:schemeClr val="bg1"/>
                </a:solidFill>
                <a:cs typeface="B Nazanin" panose="00000400000000000000" pitchFamily="2" charset="-78"/>
              </a:rPr>
              <a:t>زمان کاشت برنج و برداشت آن:</a:t>
            </a:r>
          </a:p>
          <a:p>
            <a:pPr algn="r" rtl="1"/>
            <a:r>
              <a:rPr lang="fa-IR" sz="2400" b="1" dirty="0">
                <a:solidFill>
                  <a:schemeClr val="bg1"/>
                </a:solidFill>
                <a:cs typeface="B Nazanin" panose="00000400000000000000" pitchFamily="2" charset="-78"/>
              </a:rPr>
              <a:t>انتخاب زمان کاشت برنج بسیار مهم است.</a:t>
            </a:r>
          </a:p>
          <a:p>
            <a:pPr algn="r" rtl="1"/>
            <a:r>
              <a:rPr lang="fa-IR" sz="2400" b="1" dirty="0">
                <a:solidFill>
                  <a:schemeClr val="bg1"/>
                </a:solidFill>
                <a:cs typeface="B Nazanin" panose="00000400000000000000" pitchFamily="2" charset="-78"/>
              </a:rPr>
              <a:t>کاشت به موقع بذر در یک بستر که به خوبی آماده شده است به تولید یک محصول با رشد یکنواخت کمک می کند که بازدهی بیشتری خواهد داشت و رقابت بهتری در برابر علفهای هرز و سایر آفات می تواند داشته باشد.</a:t>
            </a:r>
          </a:p>
          <a:p>
            <a:pPr algn="r" rtl="1"/>
            <a:r>
              <a:rPr lang="fa-IR" sz="2400" b="1" dirty="0">
                <a:solidFill>
                  <a:schemeClr val="bg1"/>
                </a:solidFill>
                <a:cs typeface="B Nazanin" panose="00000400000000000000" pitchFamily="2" charset="-78"/>
              </a:rPr>
              <a:t>بهترین زمان برای کاشت برنج بستگی به محل، تنوع آب و هوایی ، در دسترس بودن آب و… دارد.</a:t>
            </a:r>
          </a:p>
          <a:p>
            <a:pPr algn="r" rtl="1"/>
            <a:r>
              <a:rPr lang="fa-IR" sz="2400" b="1" dirty="0">
                <a:solidFill>
                  <a:schemeClr val="bg1"/>
                </a:solidFill>
                <a:cs typeface="B Nazanin" panose="00000400000000000000" pitchFamily="2" charset="-78"/>
              </a:rPr>
              <a:t>مدت زمان رشد برنج حدود ۱۹۰ روز چیزی معادل تقریبا ۶ ماه است.</a:t>
            </a:r>
          </a:p>
          <a:p>
            <a:pPr algn="r" rtl="1"/>
            <a:r>
              <a:rPr lang="fa-IR" sz="2400" b="1" dirty="0">
                <a:solidFill>
                  <a:schemeClr val="bg1"/>
                </a:solidFill>
                <a:cs typeface="B Nazanin" panose="00000400000000000000" pitchFamily="2" charset="-78"/>
              </a:rPr>
              <a:t>در شمال ایران شالیکارها در اردیبهشت ماه شروع به کاشت برنج می کنند و در گرمای مرداد ماه فصل برداشت برنج شروع می شود.</a:t>
            </a:r>
          </a:p>
        </p:txBody>
      </p:sp>
    </p:spTree>
    <p:extLst>
      <p:ext uri="{BB962C8B-B14F-4D97-AF65-F5344CB8AC3E}">
        <p14:creationId xmlns:p14="http://schemas.microsoft.com/office/powerpoint/2010/main" val="11832994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03926"/>
            <a:ext cx="12191999" cy="762726"/>
          </a:xfrm>
        </p:spPr>
        <p:txBody>
          <a:bodyPr/>
          <a:lstStyle/>
          <a:p>
            <a:pPr algn="ctr"/>
            <a:r>
              <a:rPr lang="fa-IR" b="1" dirty="0" smtClean="0">
                <a:solidFill>
                  <a:schemeClr val="bg1"/>
                </a:solidFill>
                <a:cs typeface="B Titr" panose="00000700000000000000" pitchFamily="2" charset="-78"/>
              </a:rPr>
              <a:t>برون دادهای سیستم برنجکاری</a:t>
            </a:r>
            <a:endParaRPr lang="en-US" b="1" dirty="0">
              <a:solidFill>
                <a:schemeClr val="bg1"/>
              </a:solidFill>
              <a:cs typeface="B Titr" panose="00000700000000000000" pitchFamily="2" charset="-78"/>
            </a:endParaRPr>
          </a:p>
        </p:txBody>
      </p:sp>
      <p:sp>
        <p:nvSpPr>
          <p:cNvPr id="4" name="Text Placeholder 3"/>
          <p:cNvSpPr>
            <a:spLocks noGrp="1"/>
          </p:cNvSpPr>
          <p:nvPr>
            <p:ph type="body" idx="1"/>
          </p:nvPr>
        </p:nvSpPr>
        <p:spPr>
          <a:xfrm>
            <a:off x="0" y="966652"/>
            <a:ext cx="12191999" cy="5027748"/>
          </a:xfrm>
        </p:spPr>
        <p:txBody>
          <a:bodyPr>
            <a:normAutofit/>
          </a:bodyPr>
          <a:lstStyle/>
          <a:p>
            <a:pPr algn="r"/>
            <a:r>
              <a:rPr lang="fa-IR" sz="2000" b="1" dirty="0" smtClean="0">
                <a:solidFill>
                  <a:schemeClr val="bg1"/>
                </a:solidFill>
                <a:cs typeface="B Nazanin" panose="00000400000000000000" pitchFamily="2" charset="-78"/>
              </a:rPr>
              <a:t>برنج مرغوب و قابل استفاده که دارای خواص مغذی است و در سطحی انبوه تولید شده</a:t>
            </a:r>
          </a:p>
          <a:p>
            <a:pPr algn="r"/>
            <a:r>
              <a:rPr lang="fa-IR" sz="2000" b="1" dirty="0" smtClean="0">
                <a:solidFill>
                  <a:schemeClr val="bg1"/>
                </a:solidFill>
                <a:cs typeface="B Nazanin" panose="00000400000000000000" pitchFamily="2" charset="-78"/>
              </a:rPr>
              <a:t>سود خالصی که شالیکار از فروش برنج ها دریافت می کند.</a:t>
            </a:r>
          </a:p>
          <a:p>
            <a:pPr algn="r"/>
            <a:r>
              <a:rPr lang="fa-IR" sz="2000" b="1" dirty="0" smtClean="0">
                <a:solidFill>
                  <a:schemeClr val="bg1"/>
                </a:solidFill>
                <a:cs typeface="B Nazanin" panose="00000400000000000000" pitchFamily="2" charset="-78"/>
              </a:rPr>
              <a:t>سرمایه ی لازم که بابت کاشت مجدد برنج به دست می آید.</a:t>
            </a:r>
          </a:p>
          <a:p>
            <a:pPr algn="r"/>
            <a:r>
              <a:rPr lang="fa-IR" sz="2000" b="1" dirty="0" smtClean="0">
                <a:solidFill>
                  <a:schemeClr val="bg1"/>
                </a:solidFill>
                <a:cs typeface="B Nazanin" panose="00000400000000000000" pitchFamily="2" charset="-78"/>
              </a:rPr>
              <a:t>زمین مناسب برای کشت محصولات دیگری مثل جو در فصل هایی که برنجکاری صورت نمی گیرد.</a:t>
            </a:r>
          </a:p>
          <a:p>
            <a:pPr algn="r"/>
            <a:r>
              <a:rPr lang="fa-IR" sz="2000" b="1" dirty="0" smtClean="0">
                <a:solidFill>
                  <a:schemeClr val="bg1"/>
                </a:solidFill>
                <a:cs typeface="B Nazanin" panose="00000400000000000000" pitchFamily="2" charset="-78"/>
              </a:rPr>
              <a:t>محصولاتی که از کشت دوم زمین ها پس از برنج حاصل می شود مثل لوبیا</a:t>
            </a:r>
          </a:p>
          <a:p>
            <a:pPr algn="r"/>
            <a:r>
              <a:rPr lang="fa-IR" sz="2000" b="1" dirty="0" smtClean="0">
                <a:solidFill>
                  <a:schemeClr val="bg1"/>
                </a:solidFill>
                <a:cs typeface="B Nazanin" panose="00000400000000000000" pitchFamily="2" charset="-78"/>
              </a:rPr>
              <a:t>برنج صادراتی به خارج از کشور</a:t>
            </a:r>
          </a:p>
          <a:p>
            <a:pPr algn="r"/>
            <a:endParaRPr lang="fa-IR" sz="2000" b="1" dirty="0" smtClean="0">
              <a:solidFill>
                <a:schemeClr val="bg1"/>
              </a:solidFill>
              <a:cs typeface="B Nazanin" panose="00000400000000000000" pitchFamily="2" charset="-78"/>
            </a:endParaRPr>
          </a:p>
          <a:p>
            <a:pPr algn="r"/>
            <a:endParaRPr lang="fa-IR" sz="2000" b="1" dirty="0" smtClean="0">
              <a:solidFill>
                <a:schemeClr val="bg1"/>
              </a:solidFill>
              <a:cs typeface="B Nazanin" panose="00000400000000000000" pitchFamily="2" charset="-78"/>
            </a:endParaRPr>
          </a:p>
          <a:p>
            <a:pPr algn="r"/>
            <a:endParaRPr lang="en-US" sz="2000"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27342579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1861074" cy="940526"/>
          </a:xfrm>
        </p:spPr>
        <p:txBody>
          <a:bodyPr/>
          <a:lstStyle/>
          <a:p>
            <a:pPr algn="ctr"/>
            <a:r>
              <a:rPr lang="fa-IR" dirty="0" smtClean="0">
                <a:solidFill>
                  <a:schemeClr val="bg1"/>
                </a:solidFill>
                <a:cs typeface="B Titr" panose="00000700000000000000" pitchFamily="2" charset="-78"/>
              </a:rPr>
              <a:t>بازخورد سیستم برنجکاری </a:t>
            </a:r>
            <a:endParaRPr lang="en-US" dirty="0">
              <a:solidFill>
                <a:schemeClr val="bg1"/>
              </a:solidFill>
              <a:cs typeface="B Titr" panose="00000700000000000000" pitchFamily="2" charset="-78"/>
            </a:endParaRPr>
          </a:p>
        </p:txBody>
      </p:sp>
      <p:sp>
        <p:nvSpPr>
          <p:cNvPr id="4" name="Text Placeholder 3"/>
          <p:cNvSpPr>
            <a:spLocks noGrp="1"/>
          </p:cNvSpPr>
          <p:nvPr>
            <p:ph type="body" idx="1"/>
          </p:nvPr>
        </p:nvSpPr>
        <p:spPr>
          <a:xfrm>
            <a:off x="0" y="1071154"/>
            <a:ext cx="12096205" cy="5786846"/>
          </a:xfrm>
        </p:spPr>
        <p:txBody>
          <a:bodyPr/>
          <a:lstStyle/>
          <a:p>
            <a:pPr algn="r"/>
            <a:r>
              <a:rPr lang="fa-IR" b="1" dirty="0" smtClean="0">
                <a:solidFill>
                  <a:schemeClr val="bg1"/>
                </a:solidFill>
                <a:cs typeface="B Nazanin" panose="00000400000000000000" pitchFamily="2" charset="-78"/>
              </a:rPr>
              <a:t>قواعد تشخیص برنج مرغوب</a:t>
            </a:r>
          </a:p>
          <a:p>
            <a:pPr algn="r"/>
            <a:r>
              <a:rPr lang="fa-IR" b="1" dirty="0" smtClean="0">
                <a:solidFill>
                  <a:schemeClr val="bg1"/>
                </a:solidFill>
                <a:cs typeface="B Nazanin" panose="00000400000000000000" pitchFamily="2" charset="-78"/>
              </a:rPr>
              <a:t>از آنجا که برنج محصولی است که دارای ضایعات فراوانی هست و در معرض از بین رفتن محصول توسط پرندگان یا آفات مختلف هست همیشه مقداری از محصول به عنوان ضایعات وجود دارد و  بازخورد برنج باقی مانده از طریق نشانه های زیر مشخص می شود</a:t>
            </a:r>
          </a:p>
          <a:p>
            <a:pPr algn="r" rtl="1"/>
            <a:r>
              <a:rPr lang="fa-IR" b="1" dirty="0" smtClean="0">
                <a:solidFill>
                  <a:schemeClr val="bg1"/>
                </a:solidFill>
                <a:cs typeface="B Nazanin" panose="00000400000000000000" pitchFamily="2" charset="-78"/>
              </a:rPr>
              <a:t>عطر </a:t>
            </a:r>
            <a:r>
              <a:rPr lang="fa-IR" b="1" dirty="0">
                <a:solidFill>
                  <a:schemeClr val="bg1"/>
                </a:solidFill>
                <a:cs typeface="B Nazanin" panose="00000400000000000000" pitchFamily="2" charset="-78"/>
              </a:rPr>
              <a:t>برنج</a:t>
            </a:r>
          </a:p>
          <a:p>
            <a:pPr algn="r" rtl="1"/>
            <a:r>
              <a:rPr lang="fa-IR" b="1" dirty="0" smtClean="0">
                <a:solidFill>
                  <a:schemeClr val="bg1"/>
                </a:solidFill>
                <a:cs typeface="B Nazanin" panose="00000400000000000000" pitchFamily="2" charset="-78"/>
              </a:rPr>
              <a:t>هر </a:t>
            </a:r>
            <a:r>
              <a:rPr lang="fa-IR" b="1" dirty="0">
                <a:solidFill>
                  <a:schemeClr val="bg1"/>
                </a:solidFill>
                <a:cs typeface="B Nazanin" panose="00000400000000000000" pitchFamily="2" charset="-78"/>
              </a:rPr>
              <a:t>رقم، طیف و شدتی از عطر برنج را دارد که بعضی از آنها عطر مطلوب، کم عطر یا بدون عطر هستند. برای درک بیشتر، یک مشت برنج را روی کف دست قرار دهید و در آن بدمید (ها کنید)  و بلافاصله  بو کنید. برنج طارم بسیار خوش عطر می باشد، در حالی که شیرودی و فجر عطر ضعیف تری دارند</a:t>
            </a:r>
            <a:r>
              <a:rPr lang="fa-IR" b="1" dirty="0" smtClean="0">
                <a:solidFill>
                  <a:schemeClr val="bg1"/>
                </a:solidFill>
                <a:cs typeface="B Nazanin" panose="00000400000000000000" pitchFamily="2" charset="-78"/>
              </a:rPr>
              <a:t>.</a:t>
            </a:r>
          </a:p>
          <a:p>
            <a:pPr algn="r" rtl="1"/>
            <a:endParaRPr lang="en-US" b="1" dirty="0">
              <a:solidFill>
                <a:schemeClr val="bg1"/>
              </a:solidFill>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3713933" y="4165555"/>
            <a:ext cx="4476750" cy="2524125"/>
          </a:xfrm>
          <a:prstGeom prst="rect">
            <a:avLst/>
          </a:prstGeom>
        </p:spPr>
      </p:pic>
    </p:spTree>
    <p:extLst>
      <p:ext uri="{BB962C8B-B14F-4D97-AF65-F5344CB8AC3E}">
        <p14:creationId xmlns:p14="http://schemas.microsoft.com/office/powerpoint/2010/main" val="1670350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3743"/>
            <a:ext cx="10502537" cy="592909"/>
          </a:xfrm>
        </p:spPr>
        <p:txBody>
          <a:bodyPr>
            <a:normAutofit fontScale="90000"/>
          </a:bodyPr>
          <a:lstStyle/>
          <a:p>
            <a:pPr algn="ctr"/>
            <a:r>
              <a:rPr lang="fa-IR" dirty="0" smtClean="0">
                <a:solidFill>
                  <a:schemeClr val="bg1"/>
                </a:solidFill>
                <a:cs typeface="B Titr" panose="00000700000000000000" pitchFamily="2" charset="-78"/>
              </a:rPr>
              <a:t>بازخورد برنجکاری </a:t>
            </a:r>
            <a:endParaRPr lang="en-US" dirty="0">
              <a:solidFill>
                <a:schemeClr val="bg1"/>
              </a:solidFill>
              <a:cs typeface="B Titr" panose="00000700000000000000" pitchFamily="2" charset="-78"/>
            </a:endParaRPr>
          </a:p>
        </p:txBody>
      </p:sp>
      <p:sp>
        <p:nvSpPr>
          <p:cNvPr id="3" name="Text Placeholder 2"/>
          <p:cNvSpPr>
            <a:spLocks noGrp="1"/>
          </p:cNvSpPr>
          <p:nvPr>
            <p:ph type="body" idx="1"/>
          </p:nvPr>
        </p:nvSpPr>
        <p:spPr>
          <a:xfrm>
            <a:off x="0" y="1071154"/>
            <a:ext cx="12191999" cy="4923246"/>
          </a:xfrm>
        </p:spPr>
        <p:txBody>
          <a:bodyPr>
            <a:normAutofit/>
          </a:bodyPr>
          <a:lstStyle/>
          <a:p>
            <a:pPr algn="r" rtl="1"/>
            <a:r>
              <a:rPr lang="fa-IR" sz="2000" b="1" dirty="0" smtClean="0">
                <a:solidFill>
                  <a:schemeClr val="bg1"/>
                </a:solidFill>
                <a:cs typeface="B Nazanin" panose="00000400000000000000" pitchFamily="2" charset="-78"/>
              </a:rPr>
              <a:t>لایه پودری روی برنج</a:t>
            </a:r>
          </a:p>
          <a:p>
            <a:pPr algn="r" rtl="1"/>
            <a:r>
              <a:rPr lang="fa-IR" sz="2000" b="1" dirty="0">
                <a:solidFill>
                  <a:schemeClr val="bg1"/>
                </a:solidFill>
                <a:cs typeface="B Nazanin" panose="00000400000000000000" pitchFamily="2" charset="-78"/>
              </a:rPr>
              <a:t>برنج های با کیفیت دارای یک لایه پودری هستند که سفید رنگ بوده و حالت چرب مانند دارند. کافی است یک مشت برنج را بین دو دست خود بمالید تا که دستان شما حالت گچی به خود بگیرد. این بدین معناست که </a:t>
            </a:r>
            <a:r>
              <a:rPr lang="fa-IR" sz="2000" b="1" dirty="0" smtClean="0">
                <a:solidFill>
                  <a:schemeClr val="bg1"/>
                </a:solidFill>
                <a:cs typeface="B Nazanin" panose="00000400000000000000" pitchFamily="2" charset="-78"/>
              </a:rPr>
              <a:t>برنج </a:t>
            </a:r>
            <a:r>
              <a:rPr lang="fa-IR" sz="2000" b="1" dirty="0">
                <a:solidFill>
                  <a:schemeClr val="bg1"/>
                </a:solidFill>
                <a:cs typeface="B Nazanin" panose="00000400000000000000" pitchFamily="2" charset="-78"/>
              </a:rPr>
              <a:t>شما دارای کیفیت مطلوب می باشد</a:t>
            </a:r>
            <a:r>
              <a:rPr lang="fa-IR" sz="2000" b="1" dirty="0" smtClean="0">
                <a:solidFill>
                  <a:schemeClr val="bg1"/>
                </a:solidFill>
                <a:cs typeface="B Nazanin" panose="00000400000000000000" pitchFamily="2" charset="-78"/>
              </a:rPr>
              <a:t>.</a:t>
            </a:r>
          </a:p>
          <a:p>
            <a:pPr algn="r" rtl="1"/>
            <a:endParaRPr lang="en-US" sz="2000" b="1" dirty="0">
              <a:solidFill>
                <a:schemeClr val="bg1"/>
              </a:solidFill>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3191419" y="2989897"/>
            <a:ext cx="4476750" cy="2524125"/>
          </a:xfrm>
          <a:prstGeom prst="rect">
            <a:avLst/>
          </a:prstGeom>
        </p:spPr>
      </p:pic>
    </p:spTree>
    <p:extLst>
      <p:ext uri="{BB962C8B-B14F-4D97-AF65-F5344CB8AC3E}">
        <p14:creationId xmlns:p14="http://schemas.microsoft.com/office/powerpoint/2010/main" val="1674106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12487"/>
            <a:ext cx="9452565" cy="945606"/>
          </a:xfrm>
        </p:spPr>
        <p:txBody>
          <a:bodyPr/>
          <a:lstStyle/>
          <a:p>
            <a:pPr algn="ctr"/>
            <a:r>
              <a:rPr lang="fa-IR" dirty="0" smtClean="0">
                <a:solidFill>
                  <a:schemeClr val="bg1"/>
                </a:solidFill>
                <a:cs typeface="B Titr" panose="00000700000000000000" pitchFamily="2" charset="-78"/>
              </a:rPr>
              <a:t>بازخورد برنجکاری</a:t>
            </a:r>
            <a:endParaRPr lang="en-US" dirty="0">
              <a:solidFill>
                <a:schemeClr val="bg1"/>
              </a:solidFill>
              <a:cs typeface="B Titr" panose="00000700000000000000" pitchFamily="2" charset="-78"/>
            </a:endParaRPr>
          </a:p>
        </p:txBody>
      </p:sp>
      <p:sp>
        <p:nvSpPr>
          <p:cNvPr id="3" name="Text Placeholder 2"/>
          <p:cNvSpPr>
            <a:spLocks noGrp="1"/>
          </p:cNvSpPr>
          <p:nvPr>
            <p:ph type="body" idx="1"/>
          </p:nvPr>
        </p:nvSpPr>
        <p:spPr>
          <a:xfrm>
            <a:off x="0" y="1175657"/>
            <a:ext cx="12191999" cy="5525589"/>
          </a:xfrm>
        </p:spPr>
        <p:txBody>
          <a:bodyPr/>
          <a:lstStyle/>
          <a:p>
            <a:pPr algn="r" rtl="1"/>
            <a:r>
              <a:rPr lang="fa-IR" b="1" dirty="0" smtClean="0">
                <a:solidFill>
                  <a:schemeClr val="bg1"/>
                </a:solidFill>
                <a:cs typeface="B Nazanin" panose="00000400000000000000" pitchFamily="2" charset="-78"/>
              </a:rPr>
              <a:t>شکل و رنگ دانه برنج</a:t>
            </a:r>
          </a:p>
          <a:p>
            <a:pPr algn="r" rtl="1"/>
            <a:r>
              <a:rPr lang="fa-IR" b="1" dirty="0">
                <a:solidFill>
                  <a:schemeClr val="bg1"/>
                </a:solidFill>
                <a:cs typeface="B Nazanin" panose="00000400000000000000" pitchFamily="2" charset="-78"/>
              </a:rPr>
              <a:t>دانه های برنج شیرودی و فجر نازکتر و بلندتر از طارم بوده و طارم ضخیم تر و کوتاه تر است. رنگ برنج طارم سفید و یکدست می باشد. در حالی که برنج شیرودی و فجر حالت شیشه ایی و به رنگ کرم می باشد. شکل دانه شیرودی و فجر به گونه ای می باشد که اگر دانه های این ارقام را بین دو انگشت خود قرار دهید و بچرخانید. شکل تقریبا میله ای بودن را حس می کنید. ولی برای رقم طارم این گونه نیست و مثل بدن ماهی حالت دوکی شکل می باشد</a:t>
            </a:r>
            <a:r>
              <a:rPr lang="fa-IR" b="1" dirty="0" smtClean="0">
                <a:solidFill>
                  <a:schemeClr val="bg1"/>
                </a:solidFill>
                <a:cs typeface="B Nazanin" panose="00000400000000000000" pitchFamily="2" charset="-78"/>
              </a:rPr>
              <a:t>.</a:t>
            </a:r>
          </a:p>
          <a:p>
            <a:pPr algn="r" rtl="1"/>
            <a:endParaRPr lang="fa-IR" b="1" dirty="0">
              <a:solidFill>
                <a:schemeClr val="bg1"/>
              </a:solidFill>
              <a:cs typeface="B Nazanin" panose="00000400000000000000" pitchFamily="2" charset="-78"/>
            </a:endParaRPr>
          </a:p>
          <a:p>
            <a:pPr algn="r" rtl="1"/>
            <a:endParaRPr lang="fa-IR" b="1" dirty="0">
              <a:solidFill>
                <a:schemeClr val="bg1"/>
              </a:solidFill>
              <a:cs typeface="B Nazanin" panose="00000400000000000000" pitchFamily="2" charset="-78"/>
            </a:endParaRPr>
          </a:p>
          <a:p>
            <a:pPr algn="r" rtl="1"/>
            <a:endParaRPr lang="en-US" b="1" dirty="0">
              <a:solidFill>
                <a:schemeClr val="bg1"/>
              </a:solidFill>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3269796" y="3603851"/>
            <a:ext cx="4476750" cy="2524125"/>
          </a:xfrm>
          <a:prstGeom prst="rect">
            <a:avLst/>
          </a:prstGeom>
        </p:spPr>
      </p:pic>
    </p:spTree>
    <p:extLst>
      <p:ext uri="{BB962C8B-B14F-4D97-AF65-F5344CB8AC3E}">
        <p14:creationId xmlns:p14="http://schemas.microsoft.com/office/powerpoint/2010/main" val="1167119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11" y="530497"/>
            <a:ext cx="10868298" cy="775789"/>
          </a:xfrm>
        </p:spPr>
        <p:txBody>
          <a:bodyPr/>
          <a:lstStyle/>
          <a:p>
            <a:pPr algn="ctr"/>
            <a:r>
              <a:rPr lang="fa-IR" dirty="0" smtClean="0">
                <a:solidFill>
                  <a:schemeClr val="bg1"/>
                </a:solidFill>
                <a:cs typeface="B Titr" panose="00000700000000000000" pitchFamily="2" charset="-78"/>
              </a:rPr>
              <a:t>کیفیت پخت برنج</a:t>
            </a:r>
            <a:endParaRPr lang="en-US" dirty="0">
              <a:solidFill>
                <a:schemeClr val="bg1"/>
              </a:solidFill>
              <a:cs typeface="B Titr" panose="00000700000000000000" pitchFamily="2" charset="-78"/>
            </a:endParaRPr>
          </a:p>
        </p:txBody>
      </p:sp>
      <p:sp>
        <p:nvSpPr>
          <p:cNvPr id="3" name="Text Placeholder 2"/>
          <p:cNvSpPr>
            <a:spLocks noGrp="1"/>
          </p:cNvSpPr>
          <p:nvPr>
            <p:ph type="body" idx="1"/>
          </p:nvPr>
        </p:nvSpPr>
        <p:spPr>
          <a:xfrm>
            <a:off x="0" y="1463040"/>
            <a:ext cx="12096205" cy="5394960"/>
          </a:xfrm>
        </p:spPr>
        <p:txBody>
          <a:bodyPr>
            <a:normAutofit/>
          </a:bodyPr>
          <a:lstStyle/>
          <a:p>
            <a:pPr algn="r" rtl="1"/>
            <a:r>
              <a:rPr lang="fa-IR" sz="2000" b="1" dirty="0">
                <a:solidFill>
                  <a:schemeClr val="bg1"/>
                </a:solidFill>
                <a:cs typeface="B Nazanin" panose="00000400000000000000" pitchFamily="2" charset="-78"/>
              </a:rPr>
              <a:t>اگر امکان پخت وجود داشت کمی از نمونه برنج را پخت کنید. بعد از ۲۴ ساعت برنج طارم همچنان دارای رطوبت و نرم بوده و قابل خوردن است در حالی که شیرودی و فجر اینگونه نیستند</a:t>
            </a:r>
            <a:r>
              <a:rPr lang="fa-IR" sz="2000" b="1" dirty="0" smtClean="0">
                <a:solidFill>
                  <a:schemeClr val="bg1"/>
                </a:solidFill>
                <a:cs typeface="B Nazanin" panose="00000400000000000000" pitchFamily="2" charset="-78"/>
              </a:rPr>
              <a:t>.</a:t>
            </a:r>
          </a:p>
          <a:p>
            <a:pPr algn="r" rtl="1"/>
            <a:endParaRPr lang="en-US" sz="2000" b="1" dirty="0">
              <a:solidFill>
                <a:schemeClr val="bg1"/>
              </a:solidFill>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3173866" y="2651760"/>
            <a:ext cx="4276725" cy="2882538"/>
          </a:xfrm>
          <a:prstGeom prst="rect">
            <a:avLst/>
          </a:prstGeom>
        </p:spPr>
      </p:pic>
    </p:spTree>
    <p:extLst>
      <p:ext uri="{BB962C8B-B14F-4D97-AF65-F5344CB8AC3E}">
        <p14:creationId xmlns:p14="http://schemas.microsoft.com/office/powerpoint/2010/main" val="1193327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12931"/>
            <a:ext cx="12043954" cy="1389743"/>
          </a:xfrm>
        </p:spPr>
        <p:txBody>
          <a:bodyPr/>
          <a:lstStyle/>
          <a:p>
            <a:pPr algn="ctr"/>
            <a:r>
              <a:rPr lang="fa-IR" dirty="0" smtClean="0">
                <a:solidFill>
                  <a:schemeClr val="bg1"/>
                </a:solidFill>
                <a:cs typeface="B Titr" panose="00000700000000000000" pitchFamily="2" charset="-78"/>
              </a:rPr>
              <a:t>و اما تنها راه قطعی</a:t>
            </a:r>
            <a:endParaRPr lang="en-US" dirty="0">
              <a:solidFill>
                <a:schemeClr val="bg1"/>
              </a:solidFill>
              <a:cs typeface="B Titr" panose="00000700000000000000" pitchFamily="2" charset="-78"/>
            </a:endParaRPr>
          </a:p>
        </p:txBody>
      </p:sp>
      <p:sp>
        <p:nvSpPr>
          <p:cNvPr id="3" name="Text Placeholder 2"/>
          <p:cNvSpPr>
            <a:spLocks noGrp="1"/>
          </p:cNvSpPr>
          <p:nvPr>
            <p:ph type="body" idx="1"/>
          </p:nvPr>
        </p:nvSpPr>
        <p:spPr>
          <a:xfrm>
            <a:off x="378823" y="1972491"/>
            <a:ext cx="11547566" cy="4021909"/>
          </a:xfrm>
        </p:spPr>
        <p:txBody>
          <a:bodyPr>
            <a:normAutofit/>
          </a:bodyPr>
          <a:lstStyle/>
          <a:p>
            <a:pPr algn="r" rtl="1"/>
            <a:r>
              <a:rPr lang="fa-IR" sz="2000" b="1" dirty="0">
                <a:solidFill>
                  <a:schemeClr val="bg1"/>
                </a:solidFill>
                <a:cs typeface="B Nazanin" panose="00000400000000000000" pitchFamily="2" charset="-78"/>
              </a:rPr>
              <a:t>راه کار هایی که در بالا ذکر شده، بسیار کاربردی هستند. اما حقیقتا برای کارشناسان برنج هم تشخیص این فاکتور ها کاری بسیار دشوار است. تنها راه قطعی برای ارزیابی کیفیت برنج، بررسی نمونه برنج در آزمایشگاه های کنترل کیفیت می باشد</a:t>
            </a:r>
            <a:r>
              <a:rPr lang="fa-IR" sz="2000" b="1" dirty="0" smtClean="0">
                <a:solidFill>
                  <a:schemeClr val="bg1"/>
                </a:solidFill>
                <a:cs typeface="B Nazanin" panose="00000400000000000000" pitchFamily="2" charset="-78"/>
              </a:rPr>
              <a:t>.</a:t>
            </a:r>
          </a:p>
          <a:p>
            <a:pPr algn="ctr" rtl="1"/>
            <a:endParaRPr lang="en-US" sz="2000" b="1" dirty="0">
              <a:solidFill>
                <a:schemeClr val="bg1"/>
              </a:solidFill>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3853543" y="3034937"/>
            <a:ext cx="4336869" cy="2764971"/>
          </a:xfrm>
          <a:prstGeom prst="rect">
            <a:avLst/>
          </a:prstGeom>
        </p:spPr>
      </p:pic>
    </p:spTree>
    <p:extLst>
      <p:ext uri="{BB962C8B-B14F-4D97-AF65-F5344CB8AC3E}">
        <p14:creationId xmlns:p14="http://schemas.microsoft.com/office/powerpoint/2010/main" val="4141210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230051"/>
            <a:ext cx="10811101" cy="1167674"/>
          </a:xfrm>
        </p:spPr>
        <p:txBody>
          <a:bodyPr/>
          <a:lstStyle/>
          <a:p>
            <a:pPr algn="ctr"/>
            <a:r>
              <a:rPr lang="fa-IR" dirty="0" smtClean="0">
                <a:solidFill>
                  <a:schemeClr val="bg1"/>
                </a:solidFill>
                <a:cs typeface="B Titr" panose="00000700000000000000" pitchFamily="2" charset="-78"/>
              </a:rPr>
              <a:t>بازخورد سیستم برنجکاری</a:t>
            </a:r>
            <a:endParaRPr lang="en-US" dirty="0">
              <a:solidFill>
                <a:schemeClr val="bg1"/>
              </a:solidFill>
              <a:cs typeface="B Titr" panose="00000700000000000000" pitchFamily="2" charset="-78"/>
            </a:endParaRPr>
          </a:p>
        </p:txBody>
      </p:sp>
      <p:sp>
        <p:nvSpPr>
          <p:cNvPr id="3" name="Text Placeholder 2"/>
          <p:cNvSpPr>
            <a:spLocks noGrp="1"/>
          </p:cNvSpPr>
          <p:nvPr>
            <p:ph type="body" idx="1"/>
          </p:nvPr>
        </p:nvSpPr>
        <p:spPr>
          <a:xfrm>
            <a:off x="0" y="1541417"/>
            <a:ext cx="12191999" cy="4452983"/>
          </a:xfrm>
        </p:spPr>
        <p:txBody>
          <a:bodyPr>
            <a:normAutofit/>
          </a:bodyPr>
          <a:lstStyle/>
          <a:p>
            <a:pPr algn="r"/>
            <a:r>
              <a:rPr lang="fa-IR" sz="2000" b="1" dirty="0" smtClean="0">
                <a:solidFill>
                  <a:schemeClr val="bg1"/>
                </a:solidFill>
                <a:cs typeface="B Nazanin" panose="00000400000000000000" pitchFamily="2" charset="-78"/>
              </a:rPr>
              <a:t>همچنین شالیکار و عوامل مدیریت کشت برنج می توانند با استفاده از نظر سنجی توسط مشتریان به کیفیت برنج کشت شده توسط آنان پی ببرند.</a:t>
            </a:r>
          </a:p>
          <a:p>
            <a:pPr algn="r"/>
            <a:r>
              <a:rPr lang="fa-IR" sz="2000" b="1" dirty="0" smtClean="0">
                <a:solidFill>
                  <a:schemeClr val="bg1"/>
                </a:solidFill>
                <a:cs typeface="B Nazanin" panose="00000400000000000000" pitchFamily="2" charset="-78"/>
              </a:rPr>
              <a:t>سود بیشتر و محصولات فروخته شده بیشتر نیز می تواند نشان دهد که بازخورد برنج قابل مصرف توسط مشتری چگونه است و چون برنج انواع خاصی دارد چه نوع از برنج فروش بیشتری دارد و چه شیوه های کشتی نسبت به بقیه در کشت برنج بهتر و موثر تر هست.</a:t>
            </a:r>
            <a:endParaRPr lang="en-US" sz="2000"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1609103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4212" y="138612"/>
            <a:ext cx="11507788" cy="932543"/>
          </a:xfrm>
        </p:spPr>
        <p:txBody>
          <a:bodyPr/>
          <a:lstStyle/>
          <a:p>
            <a:pPr algn="ctr"/>
            <a:r>
              <a:rPr lang="fa-IR" dirty="0" smtClean="0">
                <a:solidFill>
                  <a:schemeClr val="bg1"/>
                </a:solidFill>
                <a:cs typeface="B Titr" panose="00000700000000000000" pitchFamily="2" charset="-78"/>
              </a:rPr>
              <a:t>ویژگی های سیستم</a:t>
            </a:r>
            <a:endParaRPr lang="en-US" dirty="0">
              <a:solidFill>
                <a:schemeClr val="bg1"/>
              </a:solidFill>
              <a:cs typeface="B Titr" panose="00000700000000000000" pitchFamily="2" charset="-78"/>
            </a:endParaRPr>
          </a:p>
        </p:txBody>
      </p:sp>
      <p:sp>
        <p:nvSpPr>
          <p:cNvPr id="5" name="Text Placeholder 4"/>
          <p:cNvSpPr>
            <a:spLocks noGrp="1"/>
          </p:cNvSpPr>
          <p:nvPr>
            <p:ph type="body" idx="1"/>
          </p:nvPr>
        </p:nvSpPr>
        <p:spPr>
          <a:xfrm>
            <a:off x="684213" y="1214846"/>
            <a:ext cx="11281364" cy="4779554"/>
          </a:xfrm>
        </p:spPr>
        <p:txBody>
          <a:bodyPr>
            <a:normAutofit/>
          </a:bodyPr>
          <a:lstStyle/>
          <a:p>
            <a:pPr algn="r" rtl="1"/>
            <a:r>
              <a:rPr lang="fa-IR" sz="2000" b="1" dirty="0" smtClean="0">
                <a:solidFill>
                  <a:schemeClr val="bg1"/>
                </a:solidFill>
                <a:cs typeface="B Nazanin" panose="00000400000000000000" pitchFamily="2" charset="-78"/>
              </a:rPr>
              <a:t>کلیت و جامعیت وجودی </a:t>
            </a:r>
          </a:p>
          <a:p>
            <a:pPr algn="r" rtl="1"/>
            <a:r>
              <a:rPr lang="fa-IR" sz="2000" b="1" dirty="0" smtClean="0">
                <a:solidFill>
                  <a:schemeClr val="bg1"/>
                </a:solidFill>
                <a:cs typeface="B Nazanin" panose="00000400000000000000" pitchFamily="2" charset="-78"/>
              </a:rPr>
              <a:t>اجزای سیستم برنجکاری همانگونه که برشمردیم از شالیکار تا زمین و خاک مناسب هر یک به تنهایی و بدون انجام فرآیند توسط شالیکار یا محیط کشت نمی تواند به هدف خود یعنی تهیه برنج مرغوب برسد و سیستم در کلیت است که می تواند به هدف خود برسد زمین و خاک مناسب به تنهایی نماینده ی خود سیستم نیستند.</a:t>
            </a:r>
            <a:endParaRPr lang="en-US" sz="2000"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25400707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4213" y="138611"/>
            <a:ext cx="10876416" cy="658223"/>
          </a:xfrm>
        </p:spPr>
        <p:txBody>
          <a:bodyPr/>
          <a:lstStyle/>
          <a:p>
            <a:pPr algn="ctr"/>
            <a:r>
              <a:rPr lang="fa-IR" dirty="0" smtClean="0">
                <a:solidFill>
                  <a:schemeClr val="bg1"/>
                </a:solidFill>
                <a:cs typeface="B Titr" panose="00000700000000000000" pitchFamily="2" charset="-78"/>
              </a:rPr>
              <a:t>ویژگی های سیستم</a:t>
            </a:r>
            <a:endParaRPr lang="en-US" dirty="0">
              <a:solidFill>
                <a:schemeClr val="bg1"/>
              </a:solidFill>
              <a:cs typeface="B Titr" panose="00000700000000000000" pitchFamily="2" charset="-78"/>
            </a:endParaRPr>
          </a:p>
        </p:txBody>
      </p:sp>
      <p:sp>
        <p:nvSpPr>
          <p:cNvPr id="6" name="Text Placeholder 5"/>
          <p:cNvSpPr>
            <a:spLocks noGrp="1"/>
          </p:cNvSpPr>
          <p:nvPr>
            <p:ph type="body" idx="1"/>
          </p:nvPr>
        </p:nvSpPr>
        <p:spPr>
          <a:xfrm>
            <a:off x="684213" y="940526"/>
            <a:ext cx="10876416" cy="5053874"/>
          </a:xfrm>
        </p:spPr>
        <p:txBody>
          <a:bodyPr>
            <a:noAutofit/>
          </a:bodyPr>
          <a:lstStyle/>
          <a:p>
            <a:pPr algn="r" rtl="1"/>
            <a:r>
              <a:rPr lang="fa-IR" sz="2000" b="1" dirty="0" smtClean="0">
                <a:solidFill>
                  <a:schemeClr val="bg1"/>
                </a:solidFill>
                <a:cs typeface="B Nazanin" panose="00000400000000000000" pitchFamily="2" charset="-78"/>
              </a:rPr>
              <a:t>خاصیت سلسله مراتبی</a:t>
            </a:r>
          </a:p>
          <a:p>
            <a:pPr algn="r" rtl="1"/>
            <a:r>
              <a:rPr lang="fa-IR" sz="2000" b="1" dirty="0" smtClean="0">
                <a:solidFill>
                  <a:schemeClr val="bg1"/>
                </a:solidFill>
                <a:cs typeface="B Nazanin" panose="00000400000000000000" pitchFamily="2" charset="-78"/>
              </a:rPr>
              <a:t>سلسله مراتب سیستم برنجکاری را به ترتیب عناصر مهمی که باعث کشت و فرآوری مطلوب برنج می توان نام برد</a:t>
            </a:r>
          </a:p>
          <a:p>
            <a:pPr algn="r" rtl="1"/>
            <a:r>
              <a:rPr lang="fa-IR" sz="2000" b="1" dirty="0" smtClean="0">
                <a:solidFill>
                  <a:schemeClr val="bg1"/>
                </a:solidFill>
                <a:cs typeface="B Nazanin" panose="00000400000000000000" pitchFamily="2" charset="-78"/>
              </a:rPr>
              <a:t>نور خورشید</a:t>
            </a:r>
          </a:p>
          <a:p>
            <a:pPr algn="r" rtl="1"/>
            <a:r>
              <a:rPr lang="fa-IR" sz="2000" b="1" dirty="0" smtClean="0">
                <a:solidFill>
                  <a:schemeClr val="bg1"/>
                </a:solidFill>
                <a:cs typeface="B Nazanin" panose="00000400000000000000" pitchFamily="2" charset="-78"/>
              </a:rPr>
              <a:t>دما </a:t>
            </a:r>
          </a:p>
          <a:p>
            <a:pPr algn="r" rtl="1"/>
            <a:r>
              <a:rPr lang="fa-IR" sz="2000" b="1" dirty="0" smtClean="0">
                <a:solidFill>
                  <a:schemeClr val="bg1"/>
                </a:solidFill>
                <a:cs typeface="B Nazanin" panose="00000400000000000000" pitchFamily="2" charset="-78"/>
              </a:rPr>
              <a:t>رطوبت</a:t>
            </a:r>
          </a:p>
          <a:p>
            <a:pPr algn="r" rtl="1"/>
            <a:r>
              <a:rPr lang="fa-IR" sz="2000" b="1" dirty="0" smtClean="0">
                <a:solidFill>
                  <a:schemeClr val="bg1"/>
                </a:solidFill>
                <a:cs typeface="B Nazanin" panose="00000400000000000000" pitchFamily="2" charset="-78"/>
              </a:rPr>
              <a:t>آب</a:t>
            </a:r>
          </a:p>
          <a:p>
            <a:pPr algn="r" rtl="1"/>
            <a:r>
              <a:rPr lang="fa-IR" sz="2000" b="1" dirty="0" smtClean="0">
                <a:solidFill>
                  <a:schemeClr val="bg1"/>
                </a:solidFill>
                <a:cs typeface="B Nazanin" panose="00000400000000000000" pitchFamily="2" charset="-78"/>
              </a:rPr>
              <a:t>فرآیند علمی کاشت برنج</a:t>
            </a:r>
          </a:p>
          <a:p>
            <a:pPr algn="r" rtl="1"/>
            <a:r>
              <a:rPr lang="fa-IR" sz="2000" b="1" dirty="0" smtClean="0">
                <a:solidFill>
                  <a:schemeClr val="bg1"/>
                </a:solidFill>
                <a:cs typeface="B Nazanin" panose="00000400000000000000" pitchFamily="2" charset="-78"/>
              </a:rPr>
              <a:t>شالیکار</a:t>
            </a:r>
          </a:p>
          <a:p>
            <a:pPr algn="r" rtl="1"/>
            <a:r>
              <a:rPr lang="fa-IR" sz="2000" b="1" dirty="0" smtClean="0">
                <a:solidFill>
                  <a:schemeClr val="bg1"/>
                </a:solidFill>
                <a:cs typeface="B Nazanin" panose="00000400000000000000" pitchFamily="2" charset="-78"/>
              </a:rPr>
              <a:t>شالی</a:t>
            </a:r>
          </a:p>
          <a:p>
            <a:pPr algn="r" rtl="1"/>
            <a:r>
              <a:rPr lang="fa-IR" sz="2000" b="1" dirty="0" smtClean="0">
                <a:solidFill>
                  <a:schemeClr val="bg1"/>
                </a:solidFill>
                <a:cs typeface="B Nazanin" panose="00000400000000000000" pitchFamily="2" charset="-78"/>
              </a:rPr>
              <a:t>نشا </a:t>
            </a:r>
          </a:p>
          <a:p>
            <a:pPr algn="r" rtl="1"/>
            <a:r>
              <a:rPr lang="fa-IR" sz="2000" b="1" dirty="0" smtClean="0">
                <a:solidFill>
                  <a:schemeClr val="bg1"/>
                </a:solidFill>
                <a:cs typeface="B Nazanin" panose="00000400000000000000" pitchFamily="2" charset="-78"/>
              </a:rPr>
              <a:t>برنج مرغوب</a:t>
            </a:r>
          </a:p>
        </p:txBody>
      </p:sp>
    </p:spTree>
    <p:extLst>
      <p:ext uri="{BB962C8B-B14F-4D97-AF65-F5344CB8AC3E}">
        <p14:creationId xmlns:p14="http://schemas.microsoft.com/office/powerpoint/2010/main" val="1484469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97851"/>
            <a:ext cx="12192000" cy="4770537"/>
          </a:xfrm>
          <a:prstGeom prst="rect">
            <a:avLst/>
          </a:prstGeom>
          <a:noFill/>
        </p:spPr>
        <p:txBody>
          <a:bodyPr wrap="square" rtlCol="0">
            <a:spAutoFit/>
          </a:bodyPr>
          <a:lstStyle/>
          <a:p>
            <a:pPr algn="ctr" rtl="1"/>
            <a:r>
              <a:rPr lang="fa-IR" sz="3200" b="1" dirty="0" smtClean="0">
                <a:solidFill>
                  <a:schemeClr val="bg1"/>
                </a:solidFill>
                <a:cs typeface="B Titr" panose="00000700000000000000" pitchFamily="2" charset="-78"/>
              </a:rPr>
              <a:t>فهرست</a:t>
            </a:r>
            <a:r>
              <a:rPr lang="fa-IR" sz="3200" b="1" dirty="0" smtClean="0">
                <a:solidFill>
                  <a:schemeClr val="bg1"/>
                </a:solidFill>
                <a:cs typeface="B Nazanin" panose="00000400000000000000" pitchFamily="2" charset="-78"/>
              </a:rPr>
              <a:t> </a:t>
            </a:r>
          </a:p>
          <a:p>
            <a:pPr algn="r" rtl="1"/>
            <a:endParaRPr lang="fa-IR" sz="2400" b="1" dirty="0">
              <a:solidFill>
                <a:schemeClr val="bg1"/>
              </a:solidFill>
              <a:cs typeface="B Nazanin" panose="00000400000000000000" pitchFamily="2" charset="-78"/>
            </a:endParaRPr>
          </a:p>
          <a:p>
            <a:pPr algn="r" rtl="1"/>
            <a:r>
              <a:rPr lang="fa-IR" sz="3200" b="1" dirty="0" smtClean="0">
                <a:solidFill>
                  <a:schemeClr val="bg1"/>
                </a:solidFill>
                <a:cs typeface="B Nazanin" panose="00000400000000000000" pitchFamily="2" charset="-78"/>
              </a:rPr>
              <a:t>معرفی سیستم برنج و برنجکاری</a:t>
            </a:r>
          </a:p>
          <a:p>
            <a:pPr algn="r" rtl="1"/>
            <a:r>
              <a:rPr lang="fa-IR" sz="3200" b="1" dirty="0" smtClean="0">
                <a:solidFill>
                  <a:schemeClr val="bg1"/>
                </a:solidFill>
                <a:cs typeface="B Nazanin" panose="00000400000000000000" pitchFamily="2" charset="-78"/>
              </a:rPr>
              <a:t>هدف سیستم برنج و برنجکاری</a:t>
            </a:r>
            <a:endParaRPr lang="fa-IR" sz="3200" b="1" dirty="0" smtClean="0">
              <a:solidFill>
                <a:schemeClr val="bg1"/>
              </a:solidFill>
              <a:cs typeface="B Nazanin" panose="00000400000000000000" pitchFamily="2" charset="-78"/>
            </a:endParaRPr>
          </a:p>
          <a:p>
            <a:pPr algn="r" rtl="1"/>
            <a:r>
              <a:rPr lang="fa-IR" sz="3200" b="1" dirty="0" smtClean="0">
                <a:solidFill>
                  <a:schemeClr val="bg1"/>
                </a:solidFill>
                <a:cs typeface="B Nazanin" panose="00000400000000000000" pitchFamily="2" charset="-78"/>
              </a:rPr>
              <a:t>درون دادهای سیستم برنج و برنجکاری</a:t>
            </a:r>
          </a:p>
          <a:p>
            <a:pPr algn="r" rtl="1"/>
            <a:r>
              <a:rPr lang="fa-IR" sz="3200" b="1" dirty="0" smtClean="0">
                <a:solidFill>
                  <a:schemeClr val="bg1"/>
                </a:solidFill>
                <a:cs typeface="B Nazanin" panose="00000400000000000000" pitchFamily="2" charset="-78"/>
              </a:rPr>
              <a:t>میان دادهای  </a:t>
            </a:r>
            <a:r>
              <a:rPr lang="fa-IR" sz="3200" b="1" dirty="0" smtClean="0">
                <a:solidFill>
                  <a:schemeClr val="bg1"/>
                </a:solidFill>
                <a:cs typeface="B Nazanin" panose="00000400000000000000" pitchFamily="2" charset="-78"/>
              </a:rPr>
              <a:t>برنج </a:t>
            </a:r>
            <a:r>
              <a:rPr lang="fa-IR" sz="3200" b="1" dirty="0" smtClean="0">
                <a:solidFill>
                  <a:schemeClr val="bg1"/>
                </a:solidFill>
                <a:cs typeface="B Nazanin" panose="00000400000000000000" pitchFamily="2" charset="-78"/>
              </a:rPr>
              <a:t>کاری  </a:t>
            </a:r>
            <a:endParaRPr lang="fa-IR" sz="3200" b="1" dirty="0" smtClean="0">
              <a:solidFill>
                <a:schemeClr val="bg1"/>
              </a:solidFill>
              <a:cs typeface="B Nazanin" panose="00000400000000000000" pitchFamily="2" charset="-78"/>
            </a:endParaRPr>
          </a:p>
          <a:p>
            <a:pPr algn="r" rtl="1"/>
            <a:r>
              <a:rPr lang="fa-IR" sz="3200" b="1" dirty="0" smtClean="0">
                <a:solidFill>
                  <a:schemeClr val="bg1"/>
                </a:solidFill>
                <a:cs typeface="B Nazanin" panose="00000400000000000000" pitchFamily="2" charset="-78"/>
              </a:rPr>
              <a:t>برون دادهای برنج و برنج کاری </a:t>
            </a:r>
          </a:p>
          <a:p>
            <a:pPr algn="r" rtl="1"/>
            <a:r>
              <a:rPr lang="fa-IR" sz="3200" b="1" dirty="0" smtClean="0">
                <a:solidFill>
                  <a:schemeClr val="bg1"/>
                </a:solidFill>
                <a:cs typeface="B Nazanin" panose="00000400000000000000" pitchFamily="2" charset="-78"/>
              </a:rPr>
              <a:t>بازخورد سیستم برنج و برنجکاری</a:t>
            </a:r>
            <a:endParaRPr lang="fa-IR" sz="3200" b="1" dirty="0">
              <a:solidFill>
                <a:schemeClr val="bg1"/>
              </a:solidFill>
              <a:cs typeface="B Nazanin" panose="00000400000000000000" pitchFamily="2" charset="-78"/>
            </a:endParaRPr>
          </a:p>
          <a:p>
            <a:pPr algn="r" rtl="1"/>
            <a:r>
              <a:rPr lang="fa-IR" sz="3200" b="1" dirty="0" smtClean="0">
                <a:solidFill>
                  <a:schemeClr val="bg1"/>
                </a:solidFill>
                <a:cs typeface="B Nazanin" panose="00000400000000000000" pitchFamily="2" charset="-78"/>
              </a:rPr>
              <a:t>ویژگی های </a:t>
            </a:r>
            <a:r>
              <a:rPr lang="fa-IR" sz="3200" b="1" dirty="0" smtClean="0">
                <a:solidFill>
                  <a:schemeClr val="bg1"/>
                </a:solidFill>
                <a:cs typeface="B Nazanin" panose="00000400000000000000" pitchFamily="2" charset="-78"/>
              </a:rPr>
              <a:t>سیستم برنج و برنجکاری</a:t>
            </a:r>
            <a:endParaRPr lang="fa-IR" sz="3200" b="1" dirty="0" smtClean="0">
              <a:solidFill>
                <a:schemeClr val="bg1"/>
              </a:solidFill>
              <a:cs typeface="B Nazanin" panose="00000400000000000000" pitchFamily="2" charset="-78"/>
            </a:endParaRPr>
          </a:p>
          <a:p>
            <a:pPr algn="r" rtl="1"/>
            <a:endParaRPr lang="fa-IR" sz="2400" b="1" dirty="0" smtClean="0">
              <a:solidFill>
                <a:schemeClr val="bg1"/>
              </a:solidFill>
              <a:cs typeface="B Nazanin" panose="00000400000000000000" pitchFamily="2" charset="-78"/>
            </a:endParaRPr>
          </a:p>
        </p:txBody>
      </p:sp>
    </p:spTree>
    <p:extLst>
      <p:ext uri="{BB962C8B-B14F-4D97-AF65-F5344CB8AC3E}">
        <p14:creationId xmlns:p14="http://schemas.microsoft.com/office/powerpoint/2010/main" val="33894062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38611"/>
            <a:ext cx="10993982" cy="880291"/>
          </a:xfrm>
        </p:spPr>
        <p:txBody>
          <a:bodyPr/>
          <a:lstStyle/>
          <a:p>
            <a:pPr algn="ctr"/>
            <a:r>
              <a:rPr lang="fa-IR" dirty="0" smtClean="0">
                <a:solidFill>
                  <a:schemeClr val="bg1"/>
                </a:solidFill>
                <a:cs typeface="B Titr" panose="00000700000000000000" pitchFamily="2" charset="-78"/>
              </a:rPr>
              <a:t>همبستگی بین اجزا</a:t>
            </a:r>
            <a:endParaRPr lang="en-US" dirty="0">
              <a:solidFill>
                <a:schemeClr val="bg1"/>
              </a:solidFill>
              <a:cs typeface="B Titr" panose="00000700000000000000" pitchFamily="2" charset="-78"/>
            </a:endParaRPr>
          </a:p>
        </p:txBody>
      </p:sp>
      <p:sp>
        <p:nvSpPr>
          <p:cNvPr id="3" name="Text Placeholder 2"/>
          <p:cNvSpPr>
            <a:spLocks noGrp="1"/>
          </p:cNvSpPr>
          <p:nvPr>
            <p:ph type="body" idx="1"/>
          </p:nvPr>
        </p:nvSpPr>
        <p:spPr>
          <a:xfrm>
            <a:off x="684212" y="1227909"/>
            <a:ext cx="10993981" cy="4766491"/>
          </a:xfrm>
        </p:spPr>
        <p:txBody>
          <a:bodyPr>
            <a:normAutofit/>
          </a:bodyPr>
          <a:lstStyle/>
          <a:p>
            <a:pPr algn="r"/>
            <a:r>
              <a:rPr lang="fa-IR" sz="2000" b="1" dirty="0" smtClean="0">
                <a:solidFill>
                  <a:schemeClr val="bg1"/>
                </a:solidFill>
                <a:cs typeface="B Nazanin" panose="00000400000000000000" pitchFamily="2" charset="-78"/>
              </a:rPr>
              <a:t>اگر هر گونه خللی در اجزای سیستم کاشت برنج بوجود آید ضایعات جبران ناپذیری به بار می آید و برنج به عمل نمی آید همبستگی و هماهنگی عوامل و اجزای سیستم هست که باعث می شود سیستم به هدف مطلوب خود برسد به عنوان مثال اگر شالیکار به روش های کشت علمی برنج تسلط نداشته باشد و نتواند فاکتورهای کشت برنج را به خوبی تنظیم کند سیستم به درستی کار نمی کند یا ممکن است عوامل محیطی مثل نور خورشید یا رطوبت ناکافی بر فرآیند کشت برنج تاثیر ناگواری بگذارد.</a:t>
            </a:r>
            <a:endParaRPr lang="en-US" sz="2000"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32787811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714" y="117566"/>
            <a:ext cx="10758852" cy="1084217"/>
          </a:xfrm>
        </p:spPr>
        <p:txBody>
          <a:bodyPr/>
          <a:lstStyle/>
          <a:p>
            <a:pPr algn="ctr"/>
            <a:r>
              <a:rPr lang="fa-IR" dirty="0" smtClean="0">
                <a:solidFill>
                  <a:schemeClr val="bg1"/>
                </a:solidFill>
                <a:cs typeface="B Titr" panose="00000700000000000000" pitchFamily="2" charset="-78"/>
              </a:rPr>
              <a:t>تناسب بین اجزا</a:t>
            </a:r>
            <a:endParaRPr lang="en-US" dirty="0">
              <a:solidFill>
                <a:schemeClr val="bg1"/>
              </a:solidFill>
              <a:cs typeface="B Titr" panose="00000700000000000000" pitchFamily="2" charset="-78"/>
            </a:endParaRPr>
          </a:p>
        </p:txBody>
      </p:sp>
      <p:sp>
        <p:nvSpPr>
          <p:cNvPr id="3" name="Text Placeholder 2"/>
          <p:cNvSpPr>
            <a:spLocks noGrp="1"/>
          </p:cNvSpPr>
          <p:nvPr>
            <p:ph type="body" idx="1"/>
          </p:nvPr>
        </p:nvSpPr>
        <p:spPr>
          <a:xfrm>
            <a:off x="684212" y="1201783"/>
            <a:ext cx="10863353" cy="4792617"/>
          </a:xfrm>
        </p:spPr>
        <p:txBody>
          <a:bodyPr>
            <a:normAutofit/>
          </a:bodyPr>
          <a:lstStyle/>
          <a:p>
            <a:pPr algn="r"/>
            <a:r>
              <a:rPr lang="fa-IR" sz="2000" b="1" dirty="0" smtClean="0">
                <a:solidFill>
                  <a:schemeClr val="bg1"/>
                </a:solidFill>
                <a:cs typeface="B Nazanin" panose="00000400000000000000" pitchFamily="2" charset="-78"/>
              </a:rPr>
              <a:t>توازن سیستم از طریق تناسب بین اجزا میسر می گردد به عنوان مثال چنانچه نیروی انسانی مکفی جهت کشت برنج و شالیکاری وجود نداشته باشد ضایعات محصول افزایش می یابد و شالیکار متضرر می شود لذا سیستم برنجکاری برای رسیدن به هدف خود دارای ویژگی تناسب بین اجزاست.</a:t>
            </a:r>
            <a:endParaRPr lang="en-US" sz="2000"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30086648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25549"/>
            <a:ext cx="10954794" cy="788851"/>
          </a:xfrm>
        </p:spPr>
        <p:txBody>
          <a:bodyPr/>
          <a:lstStyle/>
          <a:p>
            <a:pPr algn="ctr" rtl="1"/>
            <a:r>
              <a:rPr lang="fa-IR" dirty="0" smtClean="0">
                <a:solidFill>
                  <a:schemeClr val="bg1"/>
                </a:solidFill>
                <a:cs typeface="B Titr" panose="00000700000000000000" pitchFamily="2" charset="-78"/>
              </a:rPr>
              <a:t>گردش دایره وار</a:t>
            </a:r>
            <a:endParaRPr lang="en-US" dirty="0">
              <a:solidFill>
                <a:schemeClr val="bg1"/>
              </a:solidFill>
              <a:cs typeface="B Titr" panose="00000700000000000000" pitchFamily="2" charset="-78"/>
            </a:endParaRPr>
          </a:p>
        </p:txBody>
      </p:sp>
      <p:sp>
        <p:nvSpPr>
          <p:cNvPr id="3" name="Text Placeholder 2"/>
          <p:cNvSpPr>
            <a:spLocks noGrp="1"/>
          </p:cNvSpPr>
          <p:nvPr>
            <p:ph type="body" idx="1"/>
          </p:nvPr>
        </p:nvSpPr>
        <p:spPr>
          <a:xfrm>
            <a:off x="684212" y="914400"/>
            <a:ext cx="10954793" cy="5080000"/>
          </a:xfrm>
        </p:spPr>
        <p:txBody>
          <a:bodyPr/>
          <a:lstStyle/>
          <a:p>
            <a:pPr algn="r" rtl="1"/>
            <a:r>
              <a:rPr lang="fa-IR" b="1" dirty="0" smtClean="0">
                <a:solidFill>
                  <a:schemeClr val="bg1"/>
                </a:solidFill>
                <a:cs typeface="B Nazanin" panose="00000400000000000000" pitchFamily="2" charset="-78"/>
              </a:rPr>
              <a:t>فرآیند کشت برنج نیازمند به سرمایه گذاری است و اگر سیستم به صورت مناسب کار کند و شالیکار متضرر نشود فروش برنج و عواید حاصل از آن می تواند مجددا در کاشت محصول سرمایه گذاری شود و از این جهت که در این سیستم دوگانه ی تولید و مصرف برقرار است پس سیستم اگر کارکرد درستی داشته باشد دارای ویژگی گردش دایره وار است.</a:t>
            </a:r>
            <a:endParaRPr lang="en-US"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14166719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190863"/>
            <a:ext cx="10928667" cy="814977"/>
          </a:xfrm>
        </p:spPr>
        <p:txBody>
          <a:bodyPr/>
          <a:lstStyle/>
          <a:p>
            <a:pPr algn="ctr"/>
            <a:r>
              <a:rPr lang="fa-IR" dirty="0" smtClean="0">
                <a:solidFill>
                  <a:schemeClr val="bg1"/>
                </a:solidFill>
                <a:cs typeface="B Titr" panose="00000700000000000000" pitchFamily="2" charset="-78"/>
              </a:rPr>
              <a:t>خاصیت تولید مثل</a:t>
            </a:r>
            <a:endParaRPr lang="en-US" dirty="0">
              <a:solidFill>
                <a:schemeClr val="bg1"/>
              </a:solidFill>
              <a:cs typeface="B Titr" panose="00000700000000000000" pitchFamily="2" charset="-78"/>
            </a:endParaRPr>
          </a:p>
        </p:txBody>
      </p:sp>
      <p:sp>
        <p:nvSpPr>
          <p:cNvPr id="3" name="Text Placeholder 2"/>
          <p:cNvSpPr>
            <a:spLocks noGrp="1"/>
          </p:cNvSpPr>
          <p:nvPr>
            <p:ph type="body" idx="1"/>
          </p:nvPr>
        </p:nvSpPr>
        <p:spPr>
          <a:xfrm>
            <a:off x="684212" y="1005841"/>
            <a:ext cx="10928667" cy="4988560"/>
          </a:xfrm>
        </p:spPr>
        <p:txBody>
          <a:bodyPr/>
          <a:lstStyle/>
          <a:p>
            <a:pPr algn="r" rtl="1"/>
            <a:r>
              <a:rPr lang="fa-IR" b="1" dirty="0" smtClean="0">
                <a:solidFill>
                  <a:schemeClr val="bg1"/>
                </a:solidFill>
                <a:cs typeface="B Nazanin" panose="00000400000000000000" pitchFamily="2" charset="-78"/>
              </a:rPr>
              <a:t>همانطور که گفتیم عواید حاصل از فروش برنج می تواند در جهت توسعه ی کشت و کار مورد استفاده قرار بگیرد خاصیت تولید مثل در سیستم برنجکاری می تواند گسترش زمین های مورد کشت برای برنج عنوان شود و در سطح فروش،صادرات محصول به اقصی نقاط مختلف کشور یا خارج از کشور</a:t>
            </a:r>
            <a:endParaRPr lang="en-US"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1451284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8186" y="463639"/>
            <a:ext cx="11101589" cy="3508653"/>
          </a:xfrm>
          <a:prstGeom prst="rect">
            <a:avLst/>
          </a:prstGeom>
          <a:noFill/>
        </p:spPr>
        <p:txBody>
          <a:bodyPr wrap="square" rtlCol="0">
            <a:spAutoFit/>
          </a:bodyPr>
          <a:lstStyle/>
          <a:p>
            <a:pPr algn="r" rtl="1"/>
            <a:r>
              <a:rPr lang="fa-IR" sz="5400" b="1" dirty="0" smtClean="0">
                <a:solidFill>
                  <a:schemeClr val="bg1"/>
                </a:solidFill>
                <a:cs typeface="B Titr" panose="00000700000000000000" pitchFamily="2" charset="-78"/>
              </a:rPr>
              <a:t>معرفی برنج </a:t>
            </a:r>
          </a:p>
          <a:p>
            <a:pPr algn="r" rtl="1"/>
            <a:endParaRPr lang="fa-IR" sz="3200" b="1" dirty="0">
              <a:solidFill>
                <a:schemeClr val="bg1"/>
              </a:solidFill>
              <a:cs typeface="B Nazanin" panose="00000400000000000000" pitchFamily="2" charset="-78"/>
            </a:endParaRPr>
          </a:p>
          <a:p>
            <a:pPr algn="r" rtl="1"/>
            <a:r>
              <a:rPr lang="fa-IR" sz="2800" b="1" dirty="0" smtClean="0">
                <a:solidFill>
                  <a:schemeClr val="bg1"/>
                </a:solidFill>
                <a:cs typeface="B Nazanin" panose="00000400000000000000" pitchFamily="2" charset="-78"/>
              </a:rPr>
              <a:t>برنج از مهم ترین غلات و اقلام غذایی جهان است.</a:t>
            </a:r>
          </a:p>
          <a:p>
            <a:pPr algn="r" rtl="1"/>
            <a:r>
              <a:rPr lang="fa-IR" sz="2800" b="1" dirty="0" smtClean="0">
                <a:solidFill>
                  <a:schemeClr val="bg1"/>
                </a:solidFill>
                <a:cs typeface="B Nazanin" panose="00000400000000000000" pitchFamily="2" charset="-78"/>
              </a:rPr>
              <a:t>نیمی از جمعیت جهان به برنج به عنوان یک غذای اصلی وابسته هستند.</a:t>
            </a:r>
          </a:p>
          <a:p>
            <a:pPr algn="r" rtl="1"/>
            <a:r>
              <a:rPr lang="fa-IR" sz="2800" b="1" dirty="0" smtClean="0">
                <a:solidFill>
                  <a:schemeClr val="bg1"/>
                </a:solidFill>
                <a:cs typeface="B Nazanin" panose="00000400000000000000" pitchFamily="2" charset="-78"/>
              </a:rPr>
              <a:t>برنج گیاهی است که دارای ارقام زودرس (130 تا 145 روز) ، متوسط رشد (150 تا 160 روز) و</a:t>
            </a:r>
          </a:p>
          <a:p>
            <a:pPr algn="r" rtl="1"/>
            <a:r>
              <a:rPr lang="fa-IR" sz="2800" b="1" dirty="0" smtClean="0">
                <a:solidFill>
                  <a:schemeClr val="bg1"/>
                </a:solidFill>
                <a:cs typeface="B Nazanin" panose="00000400000000000000" pitchFamily="2" charset="-78"/>
              </a:rPr>
              <a:t> ارقام دیر رس (170 تا 180 روز) است.</a:t>
            </a:r>
          </a:p>
          <a:p>
            <a:pPr algn="r" rtl="1"/>
            <a:endParaRPr lang="en-US" sz="2400"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2240537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99424"/>
            <a:ext cx="11346679" cy="854166"/>
          </a:xfrm>
        </p:spPr>
        <p:txBody>
          <a:bodyPr/>
          <a:lstStyle/>
          <a:p>
            <a:pPr algn="r"/>
            <a:r>
              <a:rPr lang="fa-IR" dirty="0" smtClean="0">
                <a:solidFill>
                  <a:schemeClr val="bg1"/>
                </a:solidFill>
                <a:cs typeface="B Titr" panose="00000700000000000000" pitchFamily="2" charset="-78"/>
              </a:rPr>
              <a:t>هدف سیستم برنجکاری</a:t>
            </a:r>
            <a:endParaRPr lang="en-US" dirty="0">
              <a:solidFill>
                <a:schemeClr val="bg1"/>
              </a:solidFill>
              <a:cs typeface="B Titr" panose="00000700000000000000" pitchFamily="2" charset="-78"/>
            </a:endParaRPr>
          </a:p>
        </p:txBody>
      </p:sp>
      <p:sp>
        <p:nvSpPr>
          <p:cNvPr id="3" name="Text Placeholder 2"/>
          <p:cNvSpPr>
            <a:spLocks noGrp="1"/>
          </p:cNvSpPr>
          <p:nvPr>
            <p:ph type="body" idx="1"/>
          </p:nvPr>
        </p:nvSpPr>
        <p:spPr>
          <a:xfrm>
            <a:off x="684212" y="953590"/>
            <a:ext cx="11507787" cy="5040810"/>
          </a:xfrm>
        </p:spPr>
        <p:txBody>
          <a:bodyPr>
            <a:normAutofit/>
          </a:bodyPr>
          <a:lstStyle/>
          <a:p>
            <a:pPr algn="r" rtl="1"/>
            <a:r>
              <a:rPr lang="fa-IR" sz="2400" b="1" dirty="0" smtClean="0">
                <a:solidFill>
                  <a:schemeClr val="bg1"/>
                </a:solidFill>
                <a:cs typeface="B Nazanin" panose="00000400000000000000" pitchFamily="2" charset="-78"/>
              </a:rPr>
              <a:t>هدف سیستم برنجکاری در سطح کلی تولید برنج مرغوب در سطح انبوه برای مصرف مشتریان در سراسر کشور و کمک به کاهش واردات محصول برنج خارجی برای مصرف</a:t>
            </a:r>
            <a:endParaRPr lang="en-US" sz="2400"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25097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3943" y="437882"/>
            <a:ext cx="11321634" cy="4955203"/>
          </a:xfrm>
          <a:prstGeom prst="rect">
            <a:avLst/>
          </a:prstGeom>
          <a:noFill/>
        </p:spPr>
        <p:txBody>
          <a:bodyPr wrap="square" rtlCol="0">
            <a:spAutoFit/>
          </a:bodyPr>
          <a:lstStyle/>
          <a:p>
            <a:pPr algn="ctr" rtl="1"/>
            <a:r>
              <a:rPr lang="fa-IR" sz="3600" b="1" dirty="0" smtClean="0">
                <a:solidFill>
                  <a:schemeClr val="bg1"/>
                </a:solidFill>
                <a:cs typeface="B Titr" panose="00000700000000000000" pitchFamily="2" charset="-78"/>
              </a:rPr>
              <a:t>معرفی سیستم برنجکاری</a:t>
            </a:r>
          </a:p>
          <a:p>
            <a:pPr algn="r" rtl="1"/>
            <a:r>
              <a:rPr lang="fa-IR" sz="2000" b="1" dirty="0" smtClean="0">
                <a:solidFill>
                  <a:schemeClr val="bg1"/>
                </a:solidFill>
                <a:cs typeface="B Nazanin" panose="00000400000000000000" pitchFamily="2" charset="-78"/>
              </a:rPr>
              <a:t>سیستم برنج کاری به فرآیند تولید برنج بوسیله ی شالیکاران گفته می شود که از طریق این فرآیند محصول برنج به طریق انبوهی تولید می شود.</a:t>
            </a:r>
            <a:endParaRPr lang="fa-IR" sz="2000" b="1" dirty="0">
              <a:solidFill>
                <a:schemeClr val="bg1"/>
              </a:solidFill>
              <a:cs typeface="B Nazanin" panose="00000400000000000000" pitchFamily="2" charset="-78"/>
            </a:endParaRPr>
          </a:p>
          <a:p>
            <a:pPr algn="r" rtl="1"/>
            <a:r>
              <a:rPr lang="fa-IR" sz="2000" b="1" dirty="0" smtClean="0">
                <a:solidFill>
                  <a:schemeClr val="bg1"/>
                </a:solidFill>
                <a:cs typeface="B Nazanin" panose="00000400000000000000" pitchFamily="2" charset="-78"/>
              </a:rPr>
              <a:t>ده تولیدکننده ی بزرگ برنج در جهان </a:t>
            </a:r>
          </a:p>
          <a:p>
            <a:pPr marL="342900" indent="-342900" algn="r" rtl="1">
              <a:buAutoNum type="arabicPeriod"/>
            </a:pPr>
            <a:r>
              <a:rPr lang="fa-IR" sz="2000" b="1" dirty="0" smtClean="0">
                <a:solidFill>
                  <a:schemeClr val="bg1"/>
                </a:solidFill>
                <a:cs typeface="B Nazanin" panose="00000400000000000000" pitchFamily="2" charset="-78"/>
              </a:rPr>
              <a:t>چین: بزرگ ترین تولید کننده ی برنج در جهان چین است که حدودا 35% برنج جهان را تشکیل میدهد</a:t>
            </a:r>
          </a:p>
          <a:p>
            <a:pPr marL="342900" indent="-342900" algn="r" rtl="1">
              <a:buAutoNum type="arabicPeriod"/>
            </a:pPr>
            <a:r>
              <a:rPr lang="fa-IR" sz="2000" b="1" dirty="0" smtClean="0">
                <a:solidFill>
                  <a:schemeClr val="bg1"/>
                </a:solidFill>
                <a:cs typeface="B Nazanin" panose="00000400000000000000" pitchFamily="2" charset="-78"/>
              </a:rPr>
              <a:t>هند: مجموع تولید برنج در هند در حال حاضر 148.26 میلیون تن بوده و در زمینی به وسعت بیش از 44/1 میلیون هکتار کشت می شود.</a:t>
            </a:r>
          </a:p>
          <a:p>
            <a:pPr marL="342900" indent="-342900" algn="r" rtl="1">
              <a:buAutoNum type="arabicPeriod"/>
            </a:pPr>
            <a:r>
              <a:rPr lang="fa-IR" sz="2000" b="1" dirty="0" smtClean="0">
                <a:solidFill>
                  <a:schemeClr val="bg1"/>
                </a:solidFill>
                <a:cs typeface="B Nazanin" panose="00000400000000000000" pitchFamily="2" charset="-78"/>
              </a:rPr>
              <a:t>اندونزنی: علاوه بر تولید زیاد برنج در این کشور اندونزی یکی از پرمصرف ترین کشور های برنج است.</a:t>
            </a:r>
          </a:p>
          <a:p>
            <a:pPr marL="342900" indent="-342900" algn="r" rtl="1">
              <a:buAutoNum type="arabicPeriod"/>
            </a:pPr>
            <a:r>
              <a:rPr lang="fa-IR" sz="2000" b="1" dirty="0" smtClean="0">
                <a:solidFill>
                  <a:schemeClr val="bg1"/>
                </a:solidFill>
                <a:cs typeface="B Nazanin" panose="00000400000000000000" pitchFamily="2" charset="-78"/>
              </a:rPr>
              <a:t>بنگلادش </a:t>
            </a:r>
          </a:p>
          <a:p>
            <a:pPr marL="342900" indent="-342900" algn="r" rtl="1">
              <a:buAutoNum type="arabicPeriod"/>
            </a:pPr>
            <a:r>
              <a:rPr lang="fa-IR" sz="2000" b="1" dirty="0" smtClean="0">
                <a:solidFill>
                  <a:schemeClr val="bg1"/>
                </a:solidFill>
                <a:cs typeface="B Nazanin" panose="00000400000000000000" pitchFamily="2" charset="-78"/>
              </a:rPr>
              <a:t>ویتنام</a:t>
            </a:r>
          </a:p>
          <a:p>
            <a:pPr marL="342900" indent="-342900" algn="r" rtl="1">
              <a:buAutoNum type="arabicPeriod"/>
            </a:pPr>
            <a:r>
              <a:rPr lang="fa-IR" sz="2000" b="1" dirty="0" smtClean="0">
                <a:solidFill>
                  <a:schemeClr val="bg1"/>
                </a:solidFill>
                <a:cs typeface="B Nazanin" panose="00000400000000000000" pitchFamily="2" charset="-78"/>
              </a:rPr>
              <a:t>تایلند</a:t>
            </a:r>
          </a:p>
          <a:p>
            <a:pPr marL="342900" indent="-342900" algn="r" rtl="1">
              <a:buAutoNum type="arabicPeriod"/>
            </a:pPr>
            <a:r>
              <a:rPr lang="fa-IR" sz="2000" b="1" dirty="0" smtClean="0">
                <a:solidFill>
                  <a:schemeClr val="bg1"/>
                </a:solidFill>
                <a:cs typeface="B Nazanin" panose="00000400000000000000" pitchFamily="2" charset="-78"/>
              </a:rPr>
              <a:t>میان مار</a:t>
            </a:r>
          </a:p>
          <a:p>
            <a:pPr marL="342900" indent="-342900" algn="r" rtl="1">
              <a:buAutoNum type="arabicPeriod"/>
            </a:pPr>
            <a:r>
              <a:rPr lang="fa-IR" sz="2000" b="1" dirty="0" smtClean="0">
                <a:solidFill>
                  <a:schemeClr val="bg1"/>
                </a:solidFill>
                <a:cs typeface="B Nazanin" panose="00000400000000000000" pitchFamily="2" charset="-78"/>
              </a:rPr>
              <a:t>ژاپن</a:t>
            </a:r>
          </a:p>
          <a:p>
            <a:pPr marL="342900" indent="-342900" algn="r" rtl="1">
              <a:buAutoNum type="arabicPeriod"/>
            </a:pPr>
            <a:r>
              <a:rPr lang="fa-IR" sz="2000" b="1" dirty="0" smtClean="0">
                <a:solidFill>
                  <a:schemeClr val="bg1"/>
                </a:solidFill>
                <a:cs typeface="B Nazanin" panose="00000400000000000000" pitchFamily="2" charset="-78"/>
              </a:rPr>
              <a:t>فیلیپین</a:t>
            </a:r>
          </a:p>
          <a:p>
            <a:pPr marL="342900" indent="-342900" algn="r" rtl="1">
              <a:buAutoNum type="arabicPeriod"/>
            </a:pPr>
            <a:r>
              <a:rPr lang="fa-IR" sz="2000" b="1" dirty="0" smtClean="0">
                <a:solidFill>
                  <a:schemeClr val="bg1"/>
                </a:solidFill>
                <a:cs typeface="B Nazanin" panose="00000400000000000000" pitchFamily="2" charset="-78"/>
              </a:rPr>
              <a:t>برزیل</a:t>
            </a:r>
          </a:p>
        </p:txBody>
      </p:sp>
    </p:spTree>
    <p:extLst>
      <p:ext uri="{BB962C8B-B14F-4D97-AF65-F5344CB8AC3E}">
        <p14:creationId xmlns:p14="http://schemas.microsoft.com/office/powerpoint/2010/main" val="1084670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4213" y="0"/>
            <a:ext cx="8534401" cy="796834"/>
          </a:xfrm>
        </p:spPr>
        <p:txBody>
          <a:bodyPr>
            <a:normAutofit/>
          </a:bodyPr>
          <a:lstStyle/>
          <a:p>
            <a:pPr algn="ctr"/>
            <a:r>
              <a:rPr lang="fa-IR" dirty="0" smtClean="0">
                <a:solidFill>
                  <a:schemeClr val="bg1"/>
                </a:solidFill>
                <a:cs typeface="B Titr" panose="00000700000000000000" pitchFamily="2" charset="-78"/>
              </a:rPr>
              <a:t>درون دادهای سیستم برنجکاری</a:t>
            </a:r>
            <a:endParaRPr lang="en-US" dirty="0">
              <a:solidFill>
                <a:schemeClr val="bg1"/>
              </a:solidFill>
              <a:cs typeface="B Titr" panose="00000700000000000000" pitchFamily="2" charset="-78"/>
            </a:endParaRPr>
          </a:p>
        </p:txBody>
      </p:sp>
      <p:sp>
        <p:nvSpPr>
          <p:cNvPr id="7" name="Text Placeholder 6"/>
          <p:cNvSpPr>
            <a:spLocks noGrp="1"/>
          </p:cNvSpPr>
          <p:nvPr>
            <p:ph type="body" idx="1"/>
          </p:nvPr>
        </p:nvSpPr>
        <p:spPr>
          <a:xfrm>
            <a:off x="684213" y="796835"/>
            <a:ext cx="8534400" cy="5799908"/>
          </a:xfrm>
        </p:spPr>
        <p:txBody>
          <a:bodyPr>
            <a:normAutofit/>
          </a:bodyPr>
          <a:lstStyle/>
          <a:p>
            <a:pPr algn="r" rtl="1"/>
            <a:r>
              <a:rPr lang="fa-IR" sz="2000" b="1" dirty="0" smtClean="0">
                <a:solidFill>
                  <a:schemeClr val="bg1"/>
                </a:solidFill>
                <a:cs typeface="B Nazanin" panose="00000400000000000000" pitchFamily="2" charset="-78"/>
              </a:rPr>
              <a:t>زمین کشت برنج</a:t>
            </a:r>
          </a:p>
          <a:p>
            <a:pPr algn="r" rtl="1"/>
            <a:r>
              <a:rPr lang="fa-IR" sz="2000" b="1" dirty="0" smtClean="0">
                <a:solidFill>
                  <a:schemeClr val="bg1"/>
                </a:solidFill>
                <a:cs typeface="B Nazanin" panose="00000400000000000000" pitchFamily="2" charset="-78"/>
              </a:rPr>
              <a:t>شالیکار</a:t>
            </a:r>
          </a:p>
          <a:p>
            <a:pPr algn="r" rtl="1"/>
            <a:r>
              <a:rPr lang="fa-IR" sz="2000" b="1" dirty="0" smtClean="0">
                <a:solidFill>
                  <a:schemeClr val="bg1"/>
                </a:solidFill>
                <a:cs typeface="B Nazanin" panose="00000400000000000000" pitchFamily="2" charset="-78"/>
              </a:rPr>
              <a:t>بذر برنج</a:t>
            </a:r>
          </a:p>
          <a:p>
            <a:pPr algn="r" rtl="1"/>
            <a:r>
              <a:rPr lang="fa-IR" sz="2000" b="1" dirty="0" smtClean="0">
                <a:solidFill>
                  <a:schemeClr val="bg1"/>
                </a:solidFill>
                <a:cs typeface="B Nazanin" panose="00000400000000000000" pitchFamily="2" charset="-78"/>
              </a:rPr>
              <a:t>آب</a:t>
            </a:r>
          </a:p>
          <a:p>
            <a:pPr algn="r" rtl="1"/>
            <a:r>
              <a:rPr lang="fa-IR" sz="2000" b="1" dirty="0" smtClean="0">
                <a:solidFill>
                  <a:schemeClr val="bg1"/>
                </a:solidFill>
                <a:cs typeface="B Nazanin" panose="00000400000000000000" pitchFamily="2" charset="-78"/>
              </a:rPr>
              <a:t>نور خورشید</a:t>
            </a:r>
          </a:p>
          <a:p>
            <a:pPr algn="r" rtl="1"/>
            <a:r>
              <a:rPr lang="fa-IR" sz="2000" b="1" dirty="0" smtClean="0">
                <a:solidFill>
                  <a:schemeClr val="bg1"/>
                </a:solidFill>
                <a:cs typeface="B Nazanin" panose="00000400000000000000" pitchFamily="2" charset="-78"/>
              </a:rPr>
              <a:t>هوا</a:t>
            </a:r>
          </a:p>
          <a:p>
            <a:pPr algn="r" rtl="1"/>
            <a:r>
              <a:rPr lang="fa-IR" sz="2000" b="1" dirty="0" smtClean="0">
                <a:solidFill>
                  <a:schemeClr val="bg1"/>
                </a:solidFill>
                <a:cs typeface="B Nazanin" panose="00000400000000000000" pitchFamily="2" charset="-78"/>
              </a:rPr>
              <a:t>رطوبت</a:t>
            </a:r>
          </a:p>
          <a:p>
            <a:pPr algn="r" rtl="1"/>
            <a:r>
              <a:rPr lang="fa-IR" sz="2000" b="1" dirty="0" smtClean="0">
                <a:solidFill>
                  <a:schemeClr val="bg1"/>
                </a:solidFill>
                <a:cs typeface="B Nazanin" panose="00000400000000000000" pitchFamily="2" charset="-78"/>
              </a:rPr>
              <a:t>شرایط مناسب دما</a:t>
            </a:r>
          </a:p>
          <a:p>
            <a:pPr algn="r" rtl="1"/>
            <a:r>
              <a:rPr lang="fa-IR" sz="2000" b="1" dirty="0" smtClean="0">
                <a:solidFill>
                  <a:schemeClr val="bg1"/>
                </a:solidFill>
                <a:cs typeface="B Nazanin" panose="00000400000000000000" pitchFamily="2" charset="-78"/>
              </a:rPr>
              <a:t>خاک مناسب</a:t>
            </a:r>
          </a:p>
          <a:p>
            <a:pPr algn="r" rtl="1"/>
            <a:r>
              <a:rPr lang="fa-IR" sz="2000" b="1" dirty="0" smtClean="0">
                <a:solidFill>
                  <a:schemeClr val="bg1"/>
                </a:solidFill>
                <a:cs typeface="B Nazanin" panose="00000400000000000000" pitchFamily="2" charset="-78"/>
              </a:rPr>
              <a:t>سطح مناسب خاک</a:t>
            </a:r>
          </a:p>
          <a:p>
            <a:pPr algn="r" rtl="1"/>
            <a:r>
              <a:rPr lang="fa-IR" sz="2000" b="1" dirty="0" smtClean="0">
                <a:solidFill>
                  <a:schemeClr val="bg1"/>
                </a:solidFill>
                <a:cs typeface="B Nazanin" panose="00000400000000000000" pitchFamily="2" charset="-78"/>
              </a:rPr>
              <a:t>نیروی کار</a:t>
            </a:r>
          </a:p>
          <a:p>
            <a:pPr algn="r" rtl="1"/>
            <a:r>
              <a:rPr lang="fa-IR" sz="2000" b="1" dirty="0" smtClean="0">
                <a:solidFill>
                  <a:schemeClr val="bg1"/>
                </a:solidFill>
                <a:cs typeface="B Nazanin" panose="00000400000000000000" pitchFamily="2" charset="-78"/>
              </a:rPr>
              <a:t>ابزار جهت فرآوری برنج</a:t>
            </a:r>
          </a:p>
          <a:p>
            <a:pPr algn="r" rtl="1"/>
            <a:r>
              <a:rPr lang="fa-IR" sz="2000" b="1" dirty="0" smtClean="0">
                <a:solidFill>
                  <a:schemeClr val="bg1"/>
                </a:solidFill>
                <a:cs typeface="B Nazanin" panose="00000400000000000000" pitchFamily="2" charset="-78"/>
              </a:rPr>
              <a:t>اطلاعاتی جهت کاشت برنج و فرآوری آن</a:t>
            </a:r>
            <a:endParaRPr lang="en-US" sz="2000"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2304317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243115"/>
            <a:ext cx="8534401" cy="1037046"/>
          </a:xfrm>
        </p:spPr>
        <p:txBody>
          <a:bodyPr/>
          <a:lstStyle/>
          <a:p>
            <a:pPr algn="ctr"/>
            <a:r>
              <a:rPr lang="fa-IR" dirty="0" smtClean="0">
                <a:solidFill>
                  <a:schemeClr val="bg1"/>
                </a:solidFill>
                <a:cs typeface="B Titr" panose="00000700000000000000" pitchFamily="2" charset="-78"/>
              </a:rPr>
              <a:t>درون دادهای سیستم برنجکاری</a:t>
            </a:r>
            <a:endParaRPr lang="en-US" dirty="0">
              <a:solidFill>
                <a:schemeClr val="bg1"/>
              </a:solidFill>
              <a:cs typeface="B Titr" panose="00000700000000000000" pitchFamily="2" charset="-78"/>
            </a:endParaRPr>
          </a:p>
        </p:txBody>
      </p:sp>
      <p:sp>
        <p:nvSpPr>
          <p:cNvPr id="3" name="Text Placeholder 2"/>
          <p:cNvSpPr>
            <a:spLocks noGrp="1"/>
          </p:cNvSpPr>
          <p:nvPr>
            <p:ph type="body" idx="1"/>
          </p:nvPr>
        </p:nvSpPr>
        <p:spPr>
          <a:xfrm>
            <a:off x="684213" y="1280161"/>
            <a:ext cx="8534400" cy="4714239"/>
          </a:xfrm>
        </p:spPr>
        <p:txBody>
          <a:bodyPr/>
          <a:lstStyle/>
          <a:p>
            <a:pPr algn="r" rtl="1"/>
            <a:r>
              <a:rPr lang="fa-IR" sz="2000" dirty="0" smtClean="0">
                <a:solidFill>
                  <a:schemeClr val="bg1"/>
                </a:solidFill>
                <a:cs typeface="B Nazanin" panose="00000400000000000000" pitchFamily="2" charset="-78"/>
              </a:rPr>
              <a:t>وسایل مکانیزه ی کشت برنج</a:t>
            </a:r>
          </a:p>
          <a:p>
            <a:pPr algn="r" rtl="1"/>
            <a:r>
              <a:rPr lang="fa-IR" sz="2000" dirty="0" smtClean="0">
                <a:solidFill>
                  <a:schemeClr val="bg1"/>
                </a:solidFill>
                <a:cs typeface="B Nazanin" panose="00000400000000000000" pitchFamily="2" charset="-78"/>
              </a:rPr>
              <a:t>کمپوست مورد استفاده برای کشت برنج</a:t>
            </a:r>
          </a:p>
          <a:p>
            <a:pPr algn="r" rtl="1"/>
            <a:r>
              <a:rPr lang="fa-IR" sz="2000" dirty="0" smtClean="0">
                <a:solidFill>
                  <a:schemeClr val="bg1"/>
                </a:solidFill>
                <a:cs typeface="B Nazanin" panose="00000400000000000000" pitchFamily="2" charset="-78"/>
              </a:rPr>
              <a:t>اقداماتی که جهت جلوگیری از ضایعات محصول برنج به عمل می آید.</a:t>
            </a:r>
          </a:p>
          <a:p>
            <a:pPr algn="r" rtl="1"/>
            <a:endParaRPr lang="en-US" dirty="0"/>
          </a:p>
        </p:txBody>
      </p:sp>
    </p:spTree>
    <p:extLst>
      <p:ext uri="{BB962C8B-B14F-4D97-AF65-F5344CB8AC3E}">
        <p14:creationId xmlns:p14="http://schemas.microsoft.com/office/powerpoint/2010/main" val="2054949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152" y="566670"/>
            <a:ext cx="11681138" cy="6124754"/>
          </a:xfrm>
          <a:prstGeom prst="rect">
            <a:avLst/>
          </a:prstGeom>
          <a:noFill/>
        </p:spPr>
        <p:txBody>
          <a:bodyPr wrap="square" rtlCol="0">
            <a:spAutoFit/>
          </a:bodyPr>
          <a:lstStyle/>
          <a:p>
            <a:pPr algn="r" rtl="1"/>
            <a:r>
              <a:rPr lang="fa-IR" sz="3200" b="1" dirty="0">
                <a:solidFill>
                  <a:schemeClr val="bg1"/>
                </a:solidFill>
                <a:cs typeface="B Nazanin" panose="00000400000000000000" pitchFamily="2" charset="-78"/>
              </a:rPr>
              <a:t>شرایط کاشت برنج:</a:t>
            </a:r>
          </a:p>
          <a:p>
            <a:pPr algn="r" rtl="1"/>
            <a:r>
              <a:rPr lang="fa-IR" sz="3200" b="1" dirty="0">
                <a:solidFill>
                  <a:schemeClr val="bg1"/>
                </a:solidFill>
                <a:cs typeface="B Nazanin" panose="00000400000000000000" pitchFamily="2" charset="-78"/>
              </a:rPr>
              <a:t>دما:</a:t>
            </a:r>
          </a:p>
          <a:p>
            <a:pPr algn="r" rtl="1"/>
            <a:r>
              <a:rPr lang="fa-IR" sz="2400" b="1" dirty="0">
                <a:solidFill>
                  <a:schemeClr val="bg1"/>
                </a:solidFill>
                <a:cs typeface="B Nazanin" panose="00000400000000000000" pitchFamily="2" charset="-78"/>
              </a:rPr>
              <a:t>برنج یک محصول گرمسیری است و در جایی رشد می کند که میانگین درجه حرارت در طول فصل رشد بین ۲۰ تا ۲۷ درجه سانتی گراد است.</a:t>
            </a:r>
          </a:p>
          <a:p>
            <a:pPr algn="r" rtl="1"/>
            <a:r>
              <a:rPr lang="fa-IR" sz="2400" b="1" dirty="0">
                <a:solidFill>
                  <a:schemeClr val="bg1"/>
                </a:solidFill>
                <a:cs typeface="B Nazanin" panose="00000400000000000000" pitchFamily="2" charset="-78"/>
              </a:rPr>
              <a:t>آفتاب فراوان در طول چهار ماه کاشت برنج ضروری است.</a:t>
            </a:r>
          </a:p>
          <a:p>
            <a:pPr algn="r" rtl="1"/>
            <a:r>
              <a:rPr lang="fa-IR" sz="2400" b="1" dirty="0">
                <a:solidFill>
                  <a:schemeClr val="bg1"/>
                </a:solidFill>
                <a:cs typeface="B Nazanin" panose="00000400000000000000" pitchFamily="2" charset="-78"/>
              </a:rPr>
              <a:t>نباید دما از ۱۵ درجه سانتیگراد پایینتر رود زیرا جوانه زنی اتفاق نمی افتد.</a:t>
            </a:r>
          </a:p>
          <a:p>
            <a:pPr algn="r" rtl="1"/>
            <a:r>
              <a:rPr lang="fa-IR" sz="3200" b="1" dirty="0">
                <a:solidFill>
                  <a:schemeClr val="bg1"/>
                </a:solidFill>
                <a:cs typeface="B Nazanin" panose="00000400000000000000" pitchFamily="2" charset="-78"/>
              </a:rPr>
              <a:t>بارندگی:</a:t>
            </a:r>
          </a:p>
          <a:p>
            <a:pPr algn="r" rtl="1"/>
            <a:r>
              <a:rPr lang="fa-IR" sz="2400" b="1" dirty="0">
                <a:solidFill>
                  <a:schemeClr val="bg1"/>
                </a:solidFill>
                <a:cs typeface="B Nazanin" panose="00000400000000000000" pitchFamily="2" charset="-78"/>
              </a:rPr>
              <a:t>کاشت برنج از هر محصول دیگری به آب بیشتری احتیاج دارد.</a:t>
            </a:r>
          </a:p>
          <a:p>
            <a:pPr algn="r" rtl="1"/>
            <a:r>
              <a:rPr lang="fa-IR" sz="2400" b="1" dirty="0">
                <a:solidFill>
                  <a:schemeClr val="bg1"/>
                </a:solidFill>
                <a:cs typeface="B Nazanin" panose="00000400000000000000" pitchFamily="2" charset="-78"/>
              </a:rPr>
              <a:t>در نتیجه، کاشت برنج فقط در مناطقی انجام می شود که حداقل بارندگی ۱۱۵ سانتی متر داشته باشد.</a:t>
            </a:r>
          </a:p>
          <a:p>
            <a:pPr algn="r" rtl="1"/>
            <a:r>
              <a:rPr lang="fa-IR" sz="2400" b="1" dirty="0">
                <a:solidFill>
                  <a:schemeClr val="bg1"/>
                </a:solidFill>
                <a:cs typeface="B Nazanin" panose="00000400000000000000" pitchFamily="2" charset="-78"/>
              </a:rPr>
              <a:t>اگر چه مناطقی با میانگین بارندگی سالانه بین ۱۷۵ تا ۳۰۰ سانتی متر مناسب تر هستند.</a:t>
            </a:r>
          </a:p>
          <a:p>
            <a:pPr algn="r" rtl="1"/>
            <a:r>
              <a:rPr lang="fa-IR" sz="3200" b="1" dirty="0">
                <a:solidFill>
                  <a:schemeClr val="bg1"/>
                </a:solidFill>
                <a:cs typeface="B Nazanin" panose="00000400000000000000" pitchFamily="2" charset="-78"/>
              </a:rPr>
              <a:t>نوع خاک:</a:t>
            </a:r>
          </a:p>
          <a:p>
            <a:pPr algn="r" rtl="1"/>
            <a:r>
              <a:rPr lang="fa-IR" sz="2400" b="1" dirty="0">
                <a:solidFill>
                  <a:schemeClr val="bg1"/>
                </a:solidFill>
                <a:cs typeface="B Nazanin" panose="00000400000000000000" pitchFamily="2" charset="-78"/>
              </a:rPr>
              <a:t>برنج در طیف گسترده ای از خاک ها، از خاک آبرفتی چین گرفته تا خاک رسی غیرقابل نفوذ تایلند رشد می کند.</a:t>
            </a:r>
          </a:p>
          <a:p>
            <a:pPr algn="r" rtl="1"/>
            <a:r>
              <a:rPr lang="fa-IR" sz="2400" b="1" dirty="0">
                <a:solidFill>
                  <a:schemeClr val="bg1"/>
                </a:solidFill>
                <a:cs typeface="B Nazanin" panose="00000400000000000000" pitchFamily="2" charset="-78"/>
              </a:rPr>
              <a:t>البته خاک آبرفتی رودخانه برای کاشت برنج بهترین نوع خاک است.</a:t>
            </a:r>
          </a:p>
          <a:p>
            <a:pPr algn="r" rtl="1"/>
            <a:r>
              <a:rPr lang="fa-IR" sz="2400" b="1" dirty="0">
                <a:solidFill>
                  <a:schemeClr val="bg1"/>
                </a:solidFill>
                <a:cs typeface="B Nazanin" panose="00000400000000000000" pitchFamily="2" charset="-78"/>
              </a:rPr>
              <a:t>خاک گل مانند در اراضی موسمی بهترین خاک برای کاشت برنج محسوب می شود زیرا ظرفیت نگهداری آب این خاک بسیار زیاد است</a:t>
            </a:r>
            <a:r>
              <a:rPr lang="fa-IR" sz="2400" b="1" dirty="0" smtClean="0">
                <a:solidFill>
                  <a:schemeClr val="bg1"/>
                </a:solidFill>
                <a:cs typeface="B Nazanin" panose="00000400000000000000" pitchFamily="2" charset="-78"/>
              </a:rPr>
              <a:t>.</a:t>
            </a:r>
            <a:endParaRPr lang="fa-IR" sz="2400" b="1" dirty="0">
              <a:solidFill>
                <a:schemeClr val="bg1"/>
              </a:solidFill>
              <a:cs typeface="B Nazanin" panose="00000400000000000000" pitchFamily="2" charset="-78"/>
            </a:endParaRPr>
          </a:p>
        </p:txBody>
      </p:sp>
      <p:sp>
        <p:nvSpPr>
          <p:cNvPr id="3" name="TextBox 2"/>
          <p:cNvSpPr txBox="1"/>
          <p:nvPr/>
        </p:nvSpPr>
        <p:spPr>
          <a:xfrm>
            <a:off x="1998617" y="-106406"/>
            <a:ext cx="6862047" cy="830997"/>
          </a:xfrm>
          <a:prstGeom prst="rect">
            <a:avLst/>
          </a:prstGeom>
          <a:noFill/>
        </p:spPr>
        <p:txBody>
          <a:bodyPr wrap="square" rtlCol="0">
            <a:spAutoFit/>
          </a:bodyPr>
          <a:lstStyle/>
          <a:p>
            <a:pPr algn="ctr"/>
            <a:r>
              <a:rPr lang="fa-IR" sz="4800" b="1" dirty="0" smtClean="0">
                <a:solidFill>
                  <a:schemeClr val="bg1"/>
                </a:solidFill>
                <a:cs typeface="B Nazanin" panose="00000400000000000000" pitchFamily="2" charset="-78"/>
              </a:rPr>
              <a:t>میان دادهای سیستم برنج </a:t>
            </a:r>
            <a:r>
              <a:rPr lang="fa-IR" sz="4800" b="1" dirty="0" smtClean="0">
                <a:solidFill>
                  <a:schemeClr val="bg1"/>
                </a:solidFill>
                <a:cs typeface="B Nazanin" panose="00000400000000000000" pitchFamily="2" charset="-78"/>
              </a:rPr>
              <a:t>کاری</a:t>
            </a:r>
            <a:endParaRPr lang="en-US" sz="4800"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4081755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730" y="425003"/>
            <a:ext cx="11436439" cy="4955203"/>
          </a:xfrm>
          <a:prstGeom prst="rect">
            <a:avLst/>
          </a:prstGeom>
          <a:noFill/>
        </p:spPr>
        <p:txBody>
          <a:bodyPr wrap="square" rtlCol="0">
            <a:spAutoFit/>
          </a:bodyPr>
          <a:lstStyle/>
          <a:p>
            <a:pPr algn="r" rtl="1"/>
            <a:r>
              <a:rPr lang="fa-IR" sz="3200" b="1" dirty="0">
                <a:solidFill>
                  <a:schemeClr val="bg1"/>
                </a:solidFill>
                <a:cs typeface="B Nazanin" panose="00000400000000000000" pitchFamily="2" charset="-78"/>
              </a:rPr>
              <a:t>سطح خاک:</a:t>
            </a:r>
          </a:p>
          <a:p>
            <a:pPr algn="r" rtl="1"/>
            <a:r>
              <a:rPr lang="fa-IR" sz="2400" b="1" dirty="0">
                <a:solidFill>
                  <a:schemeClr val="bg1"/>
                </a:solidFill>
                <a:cs typeface="B Nazanin" panose="00000400000000000000" pitchFamily="2" charset="-78"/>
              </a:rPr>
              <a:t>بر خلاف سایر محصولات زراعی، کاشت برنج نیاز به یک زمین مسطح و صاف دارد تا در دوره رشد سطح مزارع پوشیده از آب شود.</a:t>
            </a:r>
          </a:p>
          <a:p>
            <a:pPr algn="r" rtl="1"/>
            <a:r>
              <a:rPr lang="fa-IR" sz="2400" b="1" dirty="0">
                <a:solidFill>
                  <a:schemeClr val="bg1"/>
                </a:solidFill>
                <a:cs typeface="B Nazanin" panose="00000400000000000000" pitchFamily="2" charset="-78"/>
              </a:rPr>
              <a:t>به همین خاطر کاشت برنج اکثرا در دلتاهای مسطح آبرفتی و حوضه های رودخانه ای انجام می شود، جایی که عملا هیچ شیب وجود ندارد.</a:t>
            </a:r>
          </a:p>
          <a:p>
            <a:pPr algn="r" rtl="1"/>
            <a:r>
              <a:rPr lang="fa-IR" sz="3200" b="1" dirty="0">
                <a:solidFill>
                  <a:schemeClr val="bg1"/>
                </a:solidFill>
                <a:cs typeface="B Nazanin" panose="00000400000000000000" pitchFamily="2" charset="-78"/>
              </a:rPr>
              <a:t>کود:</a:t>
            </a:r>
          </a:p>
          <a:p>
            <a:pPr algn="r" rtl="1"/>
            <a:r>
              <a:rPr lang="fa-IR" sz="2400" b="1" dirty="0">
                <a:solidFill>
                  <a:schemeClr val="bg1"/>
                </a:solidFill>
                <a:cs typeface="B Nazanin" panose="00000400000000000000" pitchFamily="2" charset="-78"/>
              </a:rPr>
              <a:t>برنج به سه ماده مغذی اساسی گیاه نیاز دارد:</a:t>
            </a:r>
            <a:endParaRPr lang="fa-IR" sz="2800" b="1" dirty="0">
              <a:solidFill>
                <a:schemeClr val="bg1"/>
              </a:solidFill>
              <a:cs typeface="B Nazanin" panose="00000400000000000000" pitchFamily="2" charset="-78"/>
            </a:endParaRPr>
          </a:p>
          <a:p>
            <a:pPr algn="r" rtl="1"/>
            <a:r>
              <a:rPr lang="fa-IR" sz="2800" b="1" dirty="0" smtClean="0">
                <a:solidFill>
                  <a:schemeClr val="bg1"/>
                </a:solidFill>
                <a:cs typeface="B Nazanin" panose="00000400000000000000" pitchFamily="2" charset="-78"/>
              </a:rPr>
              <a:t>                  ازت</a:t>
            </a:r>
            <a:endParaRPr lang="fa-IR" sz="2800" b="1" dirty="0">
              <a:solidFill>
                <a:schemeClr val="bg1"/>
              </a:solidFill>
              <a:cs typeface="B Nazanin" panose="00000400000000000000" pitchFamily="2" charset="-78"/>
            </a:endParaRPr>
          </a:p>
          <a:p>
            <a:pPr algn="r" rtl="1"/>
            <a:r>
              <a:rPr lang="fa-IR" sz="2800" b="1" dirty="0" smtClean="0">
                <a:solidFill>
                  <a:schemeClr val="bg1"/>
                </a:solidFill>
                <a:cs typeface="B Nazanin" panose="00000400000000000000" pitchFamily="2" charset="-78"/>
              </a:rPr>
              <a:t>                   فسفر</a:t>
            </a:r>
            <a:endParaRPr lang="fa-IR" sz="2800" b="1" dirty="0">
              <a:solidFill>
                <a:schemeClr val="bg1"/>
              </a:solidFill>
              <a:cs typeface="B Nazanin" panose="00000400000000000000" pitchFamily="2" charset="-78"/>
            </a:endParaRPr>
          </a:p>
          <a:p>
            <a:pPr algn="r" rtl="1"/>
            <a:r>
              <a:rPr lang="fa-IR" sz="2800" b="1" dirty="0" smtClean="0">
                <a:solidFill>
                  <a:schemeClr val="bg1"/>
                </a:solidFill>
                <a:cs typeface="B Nazanin" panose="00000400000000000000" pitchFamily="2" charset="-78"/>
              </a:rPr>
              <a:t>                     پتاسیم</a:t>
            </a:r>
            <a:endParaRPr lang="fa-IR" sz="2800" b="1" dirty="0">
              <a:solidFill>
                <a:schemeClr val="bg1"/>
              </a:solidFill>
              <a:cs typeface="B Nazanin" panose="00000400000000000000" pitchFamily="2" charset="-78"/>
            </a:endParaRPr>
          </a:p>
          <a:p>
            <a:pPr algn="r" rtl="1"/>
            <a:r>
              <a:rPr lang="fa-IR" sz="2400" b="1" dirty="0" smtClean="0">
                <a:solidFill>
                  <a:schemeClr val="bg1"/>
                </a:solidFill>
                <a:cs typeface="B Nazanin" panose="00000400000000000000" pitchFamily="2" charset="-78"/>
              </a:rPr>
              <a:t>                       بیشتر </a:t>
            </a:r>
            <a:r>
              <a:rPr lang="fa-IR" sz="2400" b="1" dirty="0">
                <a:solidFill>
                  <a:schemeClr val="bg1"/>
                </a:solidFill>
                <a:cs typeface="B Nazanin" panose="00000400000000000000" pitchFamily="2" charset="-78"/>
              </a:rPr>
              <a:t>اراضی دارای مقدار متوسطی از این مواد مغذی هستند ، اما در صورت کمبود باید از کود آلی </a:t>
            </a:r>
            <a:r>
              <a:rPr lang="fa-IR" sz="2400" b="1" dirty="0" smtClean="0">
                <a:solidFill>
                  <a:schemeClr val="bg1"/>
                </a:solidFill>
                <a:cs typeface="B Nazanin" panose="00000400000000000000" pitchFamily="2" charset="-78"/>
              </a:rPr>
              <a:t>یا</a:t>
            </a:r>
          </a:p>
          <a:p>
            <a:pPr algn="r" rtl="1"/>
            <a:r>
              <a:rPr lang="fa-IR" sz="2400" b="1" dirty="0">
                <a:solidFill>
                  <a:schemeClr val="bg1"/>
                </a:solidFill>
                <a:cs typeface="B Nazanin" panose="00000400000000000000" pitchFamily="2" charset="-78"/>
              </a:rPr>
              <a:t> </a:t>
            </a:r>
            <a:r>
              <a:rPr lang="fa-IR" sz="2400" b="1" dirty="0" smtClean="0">
                <a:solidFill>
                  <a:schemeClr val="bg1"/>
                </a:solidFill>
                <a:cs typeface="B Nazanin" panose="00000400000000000000" pitchFamily="2" charset="-78"/>
              </a:rPr>
              <a:t>                         کودهای </a:t>
            </a:r>
            <a:r>
              <a:rPr lang="fa-IR" sz="2400" b="1" dirty="0">
                <a:solidFill>
                  <a:schemeClr val="bg1"/>
                </a:solidFill>
                <a:cs typeface="B Nazanin" panose="00000400000000000000" pitchFamily="2" charset="-78"/>
              </a:rPr>
              <a:t>مصنوعی استفاده کرد.</a:t>
            </a:r>
          </a:p>
        </p:txBody>
      </p:sp>
    </p:spTree>
    <p:extLst>
      <p:ext uri="{BB962C8B-B14F-4D97-AF65-F5344CB8AC3E}">
        <p14:creationId xmlns:p14="http://schemas.microsoft.com/office/powerpoint/2010/main" val="2130552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160</TotalTime>
  <Words>1661</Words>
  <Application>Microsoft Office PowerPoint</Application>
  <PresentationFormat>Widescreen</PresentationFormat>
  <Paragraphs>140</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B Nazanin</vt:lpstr>
      <vt:lpstr>B Titr</vt:lpstr>
      <vt:lpstr>Century Gothic</vt:lpstr>
      <vt:lpstr>Wingdings 3</vt:lpstr>
      <vt:lpstr>Slice</vt:lpstr>
      <vt:lpstr>PowerPoint Presentation</vt:lpstr>
      <vt:lpstr>PowerPoint Presentation</vt:lpstr>
      <vt:lpstr>PowerPoint Presentation</vt:lpstr>
      <vt:lpstr>هدف سیستم برنجکاری</vt:lpstr>
      <vt:lpstr>PowerPoint Presentation</vt:lpstr>
      <vt:lpstr>درون دادهای سیستم برنجکاری</vt:lpstr>
      <vt:lpstr>درون دادهای سیستم برنجکاری</vt:lpstr>
      <vt:lpstr>PowerPoint Presentation</vt:lpstr>
      <vt:lpstr>PowerPoint Presentation</vt:lpstr>
      <vt:lpstr>PowerPoint Presentation</vt:lpstr>
      <vt:lpstr>برون دادهای سیستم برنجکاری</vt:lpstr>
      <vt:lpstr>بازخورد سیستم برنجکاری </vt:lpstr>
      <vt:lpstr>بازخورد برنجکاری </vt:lpstr>
      <vt:lpstr>بازخورد برنجکاری</vt:lpstr>
      <vt:lpstr>کیفیت پخت برنج</vt:lpstr>
      <vt:lpstr>و اما تنها راه قطعی</vt:lpstr>
      <vt:lpstr>بازخورد سیستم برنجکاری</vt:lpstr>
      <vt:lpstr>ویژگی های سیستم</vt:lpstr>
      <vt:lpstr>ویژگی های سیستم</vt:lpstr>
      <vt:lpstr>همبستگی بین اجزا</vt:lpstr>
      <vt:lpstr>تناسب بین اجزا</vt:lpstr>
      <vt:lpstr>گردش دایره وار</vt:lpstr>
      <vt:lpstr>خاصیت تولید مثل</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RayanGostar</dc:creator>
  <cp:lastModifiedBy>datis</cp:lastModifiedBy>
  <cp:revision>47</cp:revision>
  <dcterms:created xsi:type="dcterms:W3CDTF">2021-05-11T10:36:14Z</dcterms:created>
  <dcterms:modified xsi:type="dcterms:W3CDTF">2021-05-17T16:49:30Z</dcterms:modified>
</cp:coreProperties>
</file>